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2" r:id="rId2"/>
  </p:sldMasterIdLst>
  <p:notesMasterIdLst>
    <p:notesMasterId r:id="rId34"/>
  </p:notesMasterIdLst>
  <p:handoutMasterIdLst>
    <p:handoutMasterId r:id="rId35"/>
  </p:handoutMasterIdLst>
  <p:sldIdLst>
    <p:sldId id="389" r:id="rId3"/>
    <p:sldId id="385" r:id="rId4"/>
    <p:sldId id="387" r:id="rId5"/>
    <p:sldId id="469" r:id="rId6"/>
    <p:sldId id="386" r:id="rId7"/>
    <p:sldId id="470" r:id="rId8"/>
    <p:sldId id="471" r:id="rId9"/>
    <p:sldId id="388" r:id="rId10"/>
    <p:sldId id="448" r:id="rId11"/>
    <p:sldId id="449" r:id="rId12"/>
    <p:sldId id="450" r:id="rId13"/>
    <p:sldId id="452" r:id="rId14"/>
    <p:sldId id="453" r:id="rId15"/>
    <p:sldId id="454" r:id="rId16"/>
    <p:sldId id="455" r:id="rId17"/>
    <p:sldId id="456" r:id="rId18"/>
    <p:sldId id="466" r:id="rId19"/>
    <p:sldId id="457" r:id="rId20"/>
    <p:sldId id="458" r:id="rId21"/>
    <p:sldId id="459" r:id="rId22"/>
    <p:sldId id="460" r:id="rId23"/>
    <p:sldId id="461" r:id="rId24"/>
    <p:sldId id="462" r:id="rId25"/>
    <p:sldId id="463" r:id="rId26"/>
    <p:sldId id="464" r:id="rId27"/>
    <p:sldId id="451" r:id="rId28"/>
    <p:sldId id="468" r:id="rId29"/>
    <p:sldId id="472" r:id="rId30"/>
    <p:sldId id="474" r:id="rId31"/>
    <p:sldId id="473" r:id="rId32"/>
    <p:sldId id="424" r:id="rId33"/>
  </p:sldIdLst>
  <p:sldSz cx="9144000" cy="5143500" type="screen16x9"/>
  <p:notesSz cx="9296400" cy="6881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13" autoAdjust="0"/>
    <p:restoredTop sz="94660"/>
  </p:normalViewPr>
  <p:slideViewPr>
    <p:cSldViewPr>
      <p:cViewPr>
        <p:scale>
          <a:sx n="100" d="100"/>
          <a:sy n="100" d="100"/>
        </p:scale>
        <p:origin x="-590" y="-10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028440" cy="343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11" y="2"/>
            <a:ext cx="4028440" cy="343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3EB25-F117-44B8-9DE1-AB7751D445A5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536961"/>
            <a:ext cx="4028440" cy="3436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11" y="6536961"/>
            <a:ext cx="4028440" cy="3436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EBC13-E359-45B4-B0AB-1BA28C9CA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297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2354263" y="515938"/>
            <a:ext cx="4587875" cy="2581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929641" y="3268861"/>
            <a:ext cx="7437119" cy="309681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353960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266576" y="6536230"/>
            <a:ext cx="4028227" cy="344012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871EC4-1683-494A-A06E-2EA050C6BB03}" type="slidenum">
              <a:rPr lang="en-US" sz="1200">
                <a:solidFill>
                  <a:prstClr val="black"/>
                </a:solidFill>
              </a:rPr>
              <a:pPr eaLnBrk="1" hangingPunct="1"/>
              <a:t>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5843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55850" y="517525"/>
            <a:ext cx="4584700" cy="2578100"/>
          </a:xfrm>
          <a:ln/>
        </p:spPr>
      </p:sp>
      <p:sp>
        <p:nvSpPr>
          <p:cNvPr id="35844" name="Rectangle 2051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266576" y="6536230"/>
            <a:ext cx="4028227" cy="344012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871EC4-1683-494A-A06E-2EA050C6BB03}" type="slidenum">
              <a:rPr lang="en-US" sz="1200">
                <a:solidFill>
                  <a:prstClr val="black"/>
                </a:solidFill>
              </a:rPr>
              <a:pPr eaLnBrk="1" hangingPunct="1"/>
              <a:t>10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5843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55850" y="517525"/>
            <a:ext cx="4584700" cy="2578100"/>
          </a:xfrm>
          <a:ln/>
        </p:spPr>
      </p:sp>
      <p:sp>
        <p:nvSpPr>
          <p:cNvPr id="35844" name="Rectangle 2051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266576" y="6536230"/>
            <a:ext cx="4028227" cy="344012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871EC4-1683-494A-A06E-2EA050C6BB03}" type="slidenum">
              <a:rPr lang="en-US" sz="1200">
                <a:solidFill>
                  <a:prstClr val="black"/>
                </a:solidFill>
              </a:rPr>
              <a:pPr eaLnBrk="1" hangingPunct="1"/>
              <a:t>11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5843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55850" y="517525"/>
            <a:ext cx="4584700" cy="2578100"/>
          </a:xfrm>
          <a:ln/>
        </p:spPr>
      </p:sp>
      <p:sp>
        <p:nvSpPr>
          <p:cNvPr id="35844" name="Rectangle 2051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266576" y="6536230"/>
            <a:ext cx="4028227" cy="344012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871EC4-1683-494A-A06E-2EA050C6BB03}" type="slidenum">
              <a:rPr lang="en-US" sz="1200">
                <a:solidFill>
                  <a:prstClr val="black"/>
                </a:solidFill>
              </a:rPr>
              <a:pPr eaLnBrk="1" hangingPunct="1"/>
              <a:t>12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5843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55850" y="517525"/>
            <a:ext cx="4584700" cy="2578100"/>
          </a:xfrm>
          <a:ln/>
        </p:spPr>
      </p:sp>
      <p:sp>
        <p:nvSpPr>
          <p:cNvPr id="35844" name="Rectangle 2051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266576" y="6536230"/>
            <a:ext cx="4028227" cy="344012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871EC4-1683-494A-A06E-2EA050C6BB03}" type="slidenum">
              <a:rPr lang="en-US" sz="1200">
                <a:solidFill>
                  <a:prstClr val="black"/>
                </a:solidFill>
              </a:rPr>
              <a:pPr eaLnBrk="1" hangingPunct="1"/>
              <a:t>13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5843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55850" y="517525"/>
            <a:ext cx="4584700" cy="2578100"/>
          </a:xfrm>
          <a:ln/>
        </p:spPr>
      </p:sp>
      <p:sp>
        <p:nvSpPr>
          <p:cNvPr id="35844" name="Rectangle 2051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266576" y="6536230"/>
            <a:ext cx="4028227" cy="344012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871EC4-1683-494A-A06E-2EA050C6BB03}" type="slidenum">
              <a:rPr lang="en-US" sz="1200">
                <a:solidFill>
                  <a:prstClr val="black"/>
                </a:solidFill>
              </a:rPr>
              <a:pPr eaLnBrk="1" hangingPunct="1"/>
              <a:t>14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5843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55850" y="517525"/>
            <a:ext cx="4584700" cy="2578100"/>
          </a:xfrm>
          <a:ln/>
        </p:spPr>
      </p:sp>
      <p:sp>
        <p:nvSpPr>
          <p:cNvPr id="35844" name="Rectangle 2051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266576" y="6536230"/>
            <a:ext cx="4028227" cy="344012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871EC4-1683-494A-A06E-2EA050C6BB03}" type="slidenum">
              <a:rPr lang="en-US" sz="1200">
                <a:solidFill>
                  <a:prstClr val="black"/>
                </a:solidFill>
              </a:rPr>
              <a:pPr eaLnBrk="1" hangingPunct="1"/>
              <a:t>15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5843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55850" y="517525"/>
            <a:ext cx="4584700" cy="2578100"/>
          </a:xfrm>
          <a:ln/>
        </p:spPr>
      </p:sp>
      <p:sp>
        <p:nvSpPr>
          <p:cNvPr id="35844" name="Rectangle 2051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266576" y="6536230"/>
            <a:ext cx="4028227" cy="344012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871EC4-1683-494A-A06E-2EA050C6BB03}" type="slidenum">
              <a:rPr lang="en-US" sz="1200">
                <a:solidFill>
                  <a:prstClr val="black"/>
                </a:solidFill>
              </a:rPr>
              <a:pPr eaLnBrk="1" hangingPunct="1"/>
              <a:t>16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5843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55850" y="517525"/>
            <a:ext cx="4584700" cy="2578100"/>
          </a:xfrm>
          <a:ln/>
        </p:spPr>
      </p:sp>
      <p:sp>
        <p:nvSpPr>
          <p:cNvPr id="35844" name="Rectangle 2051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266576" y="6536230"/>
            <a:ext cx="4028227" cy="344012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871EC4-1683-494A-A06E-2EA050C6BB03}" type="slidenum">
              <a:rPr lang="en-US" sz="1200">
                <a:solidFill>
                  <a:prstClr val="black"/>
                </a:solidFill>
              </a:rPr>
              <a:pPr eaLnBrk="1" hangingPunct="1"/>
              <a:t>17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5843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55850" y="517525"/>
            <a:ext cx="4584700" cy="2578100"/>
          </a:xfrm>
          <a:ln/>
        </p:spPr>
      </p:sp>
      <p:sp>
        <p:nvSpPr>
          <p:cNvPr id="35844" name="Rectangle 2051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266576" y="6536230"/>
            <a:ext cx="4028227" cy="344012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871EC4-1683-494A-A06E-2EA050C6BB03}" type="slidenum">
              <a:rPr lang="en-US" sz="1200">
                <a:solidFill>
                  <a:prstClr val="black"/>
                </a:solidFill>
              </a:rPr>
              <a:pPr eaLnBrk="1" hangingPunct="1"/>
              <a:t>18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5843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55850" y="517525"/>
            <a:ext cx="4584700" cy="2578100"/>
          </a:xfrm>
          <a:ln/>
        </p:spPr>
      </p:sp>
      <p:sp>
        <p:nvSpPr>
          <p:cNvPr id="35844" name="Rectangle 2051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266576" y="6536230"/>
            <a:ext cx="4028227" cy="344012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871EC4-1683-494A-A06E-2EA050C6BB03}" type="slidenum">
              <a:rPr lang="en-US" sz="1200">
                <a:solidFill>
                  <a:prstClr val="black"/>
                </a:solidFill>
              </a:rPr>
              <a:pPr eaLnBrk="1" hangingPunct="1"/>
              <a:t>19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5843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55850" y="517525"/>
            <a:ext cx="4584700" cy="2578100"/>
          </a:xfrm>
          <a:ln/>
        </p:spPr>
      </p:sp>
      <p:sp>
        <p:nvSpPr>
          <p:cNvPr id="35844" name="Rectangle 2051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266576" y="6536230"/>
            <a:ext cx="4028227" cy="344012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871EC4-1683-494A-A06E-2EA050C6BB03}" type="slidenum">
              <a:rPr lang="en-US" sz="1200">
                <a:solidFill>
                  <a:prstClr val="black"/>
                </a:solidFill>
              </a:rPr>
              <a:pPr eaLnBrk="1" hangingPunct="1"/>
              <a:t>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5843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55850" y="517525"/>
            <a:ext cx="4584700" cy="2578100"/>
          </a:xfrm>
          <a:ln/>
        </p:spPr>
      </p:sp>
      <p:sp>
        <p:nvSpPr>
          <p:cNvPr id="35844" name="Rectangle 2051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266576" y="6536230"/>
            <a:ext cx="4028227" cy="344012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871EC4-1683-494A-A06E-2EA050C6BB03}" type="slidenum">
              <a:rPr lang="en-US" sz="1200">
                <a:solidFill>
                  <a:prstClr val="black"/>
                </a:solidFill>
              </a:rPr>
              <a:pPr eaLnBrk="1" hangingPunct="1"/>
              <a:t>20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5843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55850" y="517525"/>
            <a:ext cx="4584700" cy="2578100"/>
          </a:xfrm>
          <a:ln/>
        </p:spPr>
      </p:sp>
      <p:sp>
        <p:nvSpPr>
          <p:cNvPr id="35844" name="Rectangle 2051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266576" y="6536230"/>
            <a:ext cx="4028227" cy="344012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871EC4-1683-494A-A06E-2EA050C6BB03}" type="slidenum">
              <a:rPr lang="en-US" sz="1200">
                <a:solidFill>
                  <a:prstClr val="black"/>
                </a:solidFill>
              </a:rPr>
              <a:pPr eaLnBrk="1" hangingPunct="1"/>
              <a:t>21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5843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55850" y="517525"/>
            <a:ext cx="4584700" cy="2578100"/>
          </a:xfrm>
          <a:ln/>
        </p:spPr>
      </p:sp>
      <p:sp>
        <p:nvSpPr>
          <p:cNvPr id="35844" name="Rectangle 2051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266576" y="6536230"/>
            <a:ext cx="4028227" cy="344012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871EC4-1683-494A-A06E-2EA050C6BB03}" type="slidenum">
              <a:rPr lang="en-US" sz="1200">
                <a:solidFill>
                  <a:prstClr val="black"/>
                </a:solidFill>
              </a:rPr>
              <a:pPr eaLnBrk="1" hangingPunct="1"/>
              <a:t>22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5843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55850" y="517525"/>
            <a:ext cx="4584700" cy="2578100"/>
          </a:xfrm>
          <a:ln/>
        </p:spPr>
      </p:sp>
      <p:sp>
        <p:nvSpPr>
          <p:cNvPr id="35844" name="Rectangle 2051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266576" y="6536230"/>
            <a:ext cx="4028227" cy="344012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871EC4-1683-494A-A06E-2EA050C6BB03}" type="slidenum">
              <a:rPr lang="en-US" sz="1200">
                <a:solidFill>
                  <a:prstClr val="black"/>
                </a:solidFill>
              </a:rPr>
              <a:pPr eaLnBrk="1" hangingPunct="1"/>
              <a:t>23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5843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55850" y="517525"/>
            <a:ext cx="4584700" cy="2578100"/>
          </a:xfrm>
          <a:ln/>
        </p:spPr>
      </p:sp>
      <p:sp>
        <p:nvSpPr>
          <p:cNvPr id="35844" name="Rectangle 2051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266576" y="6536230"/>
            <a:ext cx="4028227" cy="344012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871EC4-1683-494A-A06E-2EA050C6BB03}" type="slidenum">
              <a:rPr lang="en-US" sz="1200">
                <a:solidFill>
                  <a:prstClr val="black"/>
                </a:solidFill>
              </a:rPr>
              <a:pPr eaLnBrk="1" hangingPunct="1"/>
              <a:t>24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5843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55850" y="517525"/>
            <a:ext cx="4584700" cy="2578100"/>
          </a:xfrm>
          <a:ln/>
        </p:spPr>
      </p:sp>
      <p:sp>
        <p:nvSpPr>
          <p:cNvPr id="35844" name="Rectangle 2051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266576" y="6536230"/>
            <a:ext cx="4028227" cy="344012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871EC4-1683-494A-A06E-2EA050C6BB03}" type="slidenum">
              <a:rPr lang="en-US" sz="1200">
                <a:solidFill>
                  <a:prstClr val="black"/>
                </a:solidFill>
              </a:rPr>
              <a:pPr eaLnBrk="1" hangingPunct="1"/>
              <a:t>25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5843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55850" y="517525"/>
            <a:ext cx="4584700" cy="2578100"/>
          </a:xfrm>
          <a:ln/>
        </p:spPr>
      </p:sp>
      <p:sp>
        <p:nvSpPr>
          <p:cNvPr id="35844" name="Rectangle 2051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266576" y="6536230"/>
            <a:ext cx="4028227" cy="344012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871EC4-1683-494A-A06E-2EA050C6BB03}" type="slidenum">
              <a:rPr lang="en-US" sz="1200">
                <a:solidFill>
                  <a:prstClr val="black"/>
                </a:solidFill>
              </a:rPr>
              <a:pPr eaLnBrk="1" hangingPunct="1"/>
              <a:t>26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5843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55850" y="517525"/>
            <a:ext cx="4584700" cy="2578100"/>
          </a:xfrm>
          <a:ln/>
        </p:spPr>
      </p:sp>
      <p:sp>
        <p:nvSpPr>
          <p:cNvPr id="35844" name="Rectangle 2051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266576" y="6536230"/>
            <a:ext cx="4028227" cy="344012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871EC4-1683-494A-A06E-2EA050C6BB03}" type="slidenum">
              <a:rPr lang="en-US" sz="1200">
                <a:solidFill>
                  <a:prstClr val="black"/>
                </a:solidFill>
              </a:rPr>
              <a:pPr eaLnBrk="1" hangingPunct="1"/>
              <a:t>27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5843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55850" y="517525"/>
            <a:ext cx="4584700" cy="2578100"/>
          </a:xfrm>
          <a:ln/>
        </p:spPr>
      </p:sp>
      <p:sp>
        <p:nvSpPr>
          <p:cNvPr id="35844" name="Rectangle 2051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266576" y="6536230"/>
            <a:ext cx="4028227" cy="344012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871EC4-1683-494A-A06E-2EA050C6BB03}" type="slidenum">
              <a:rPr lang="en-US" sz="1200">
                <a:solidFill>
                  <a:prstClr val="black"/>
                </a:solidFill>
              </a:rPr>
              <a:pPr eaLnBrk="1" hangingPunct="1"/>
              <a:t>28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5843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55850" y="517525"/>
            <a:ext cx="4584700" cy="2578100"/>
          </a:xfrm>
          <a:ln/>
        </p:spPr>
      </p:sp>
      <p:sp>
        <p:nvSpPr>
          <p:cNvPr id="35844" name="Rectangle 2051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266576" y="6536230"/>
            <a:ext cx="4028227" cy="344012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871EC4-1683-494A-A06E-2EA050C6BB03}" type="slidenum">
              <a:rPr lang="en-US" sz="1200">
                <a:solidFill>
                  <a:prstClr val="black"/>
                </a:solidFill>
              </a:rPr>
              <a:pPr eaLnBrk="1" hangingPunct="1"/>
              <a:t>29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5843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55850" y="517525"/>
            <a:ext cx="4584700" cy="2578100"/>
          </a:xfrm>
          <a:ln/>
        </p:spPr>
      </p:sp>
      <p:sp>
        <p:nvSpPr>
          <p:cNvPr id="35844" name="Rectangle 2051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266576" y="6536230"/>
            <a:ext cx="4028227" cy="344012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871EC4-1683-494A-A06E-2EA050C6BB03}" type="slidenum">
              <a:rPr lang="en-US" sz="1200">
                <a:solidFill>
                  <a:prstClr val="black"/>
                </a:solidFill>
              </a:rPr>
              <a:pPr eaLnBrk="1" hangingPunct="1"/>
              <a:t>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5843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55850" y="517525"/>
            <a:ext cx="4584700" cy="2578100"/>
          </a:xfrm>
          <a:ln/>
        </p:spPr>
      </p:sp>
      <p:sp>
        <p:nvSpPr>
          <p:cNvPr id="35844" name="Rectangle 2051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266576" y="6536230"/>
            <a:ext cx="4028227" cy="344012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871EC4-1683-494A-A06E-2EA050C6BB03}" type="slidenum">
              <a:rPr lang="en-US" sz="1200">
                <a:solidFill>
                  <a:prstClr val="black"/>
                </a:solidFill>
              </a:rPr>
              <a:pPr eaLnBrk="1" hangingPunct="1"/>
              <a:t>30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5843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55850" y="517525"/>
            <a:ext cx="4584700" cy="2578100"/>
          </a:xfrm>
          <a:ln/>
        </p:spPr>
      </p:sp>
      <p:sp>
        <p:nvSpPr>
          <p:cNvPr id="35844" name="Rectangle 2051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266576" y="6536230"/>
            <a:ext cx="4028227" cy="344012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871EC4-1683-494A-A06E-2EA050C6BB03}" type="slidenum">
              <a:rPr lang="en-US" sz="1200">
                <a:solidFill>
                  <a:prstClr val="black"/>
                </a:solidFill>
              </a:rPr>
              <a:pPr eaLnBrk="1" hangingPunct="1"/>
              <a:t>31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5843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55850" y="517525"/>
            <a:ext cx="4584700" cy="2578100"/>
          </a:xfrm>
          <a:ln/>
        </p:spPr>
      </p:sp>
      <p:sp>
        <p:nvSpPr>
          <p:cNvPr id="35844" name="Rectangle 2051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266576" y="6536230"/>
            <a:ext cx="4028227" cy="344012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871EC4-1683-494A-A06E-2EA050C6BB03}" type="slidenum">
              <a:rPr lang="en-US" sz="1200">
                <a:solidFill>
                  <a:prstClr val="black"/>
                </a:solidFill>
              </a:rPr>
              <a:pPr eaLnBrk="1" hangingPunct="1"/>
              <a:t>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5843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55850" y="517525"/>
            <a:ext cx="4584700" cy="2578100"/>
          </a:xfrm>
          <a:ln/>
        </p:spPr>
      </p:sp>
      <p:sp>
        <p:nvSpPr>
          <p:cNvPr id="35844" name="Rectangle 2051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266576" y="6536230"/>
            <a:ext cx="4028227" cy="344012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871EC4-1683-494A-A06E-2EA050C6BB03}" type="slidenum">
              <a:rPr lang="en-US" sz="1200">
                <a:solidFill>
                  <a:prstClr val="black"/>
                </a:solidFill>
              </a:rPr>
              <a:pPr eaLnBrk="1" hangingPunct="1"/>
              <a:t>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5843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55850" y="517525"/>
            <a:ext cx="4584700" cy="2578100"/>
          </a:xfrm>
          <a:ln/>
        </p:spPr>
      </p:sp>
      <p:sp>
        <p:nvSpPr>
          <p:cNvPr id="35844" name="Rectangle 2051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266576" y="6536230"/>
            <a:ext cx="4028227" cy="344012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871EC4-1683-494A-A06E-2EA050C6BB03}" type="slidenum">
              <a:rPr lang="en-US" sz="1200">
                <a:solidFill>
                  <a:prstClr val="black"/>
                </a:solidFill>
              </a:rPr>
              <a:pPr eaLnBrk="1" hangingPunct="1"/>
              <a:t>6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5843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55850" y="517525"/>
            <a:ext cx="4584700" cy="2578100"/>
          </a:xfrm>
          <a:ln/>
        </p:spPr>
      </p:sp>
      <p:sp>
        <p:nvSpPr>
          <p:cNvPr id="35844" name="Rectangle 2051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266576" y="6536230"/>
            <a:ext cx="4028227" cy="344012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871EC4-1683-494A-A06E-2EA050C6BB03}" type="slidenum">
              <a:rPr lang="en-US" sz="1200">
                <a:solidFill>
                  <a:prstClr val="black"/>
                </a:solidFill>
              </a:rPr>
              <a:pPr eaLnBrk="1" hangingPunct="1"/>
              <a:t>7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5843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55850" y="517525"/>
            <a:ext cx="4584700" cy="2578100"/>
          </a:xfrm>
          <a:ln/>
        </p:spPr>
      </p:sp>
      <p:sp>
        <p:nvSpPr>
          <p:cNvPr id="35844" name="Rectangle 2051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266576" y="6536230"/>
            <a:ext cx="4028227" cy="344012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871EC4-1683-494A-A06E-2EA050C6BB03}" type="slidenum">
              <a:rPr lang="en-US" sz="1200">
                <a:solidFill>
                  <a:prstClr val="black"/>
                </a:solidFill>
              </a:rPr>
              <a:pPr eaLnBrk="1" hangingPunct="1"/>
              <a:t>8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5843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55850" y="517525"/>
            <a:ext cx="4584700" cy="2578100"/>
          </a:xfrm>
          <a:ln/>
        </p:spPr>
      </p:sp>
      <p:sp>
        <p:nvSpPr>
          <p:cNvPr id="35844" name="Rectangle 2051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266576" y="6536230"/>
            <a:ext cx="4028227" cy="344012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871EC4-1683-494A-A06E-2EA050C6BB03}" type="slidenum">
              <a:rPr lang="en-US" sz="1200">
                <a:solidFill>
                  <a:prstClr val="black"/>
                </a:solidFill>
              </a:rPr>
              <a:pPr eaLnBrk="1" hangingPunct="1"/>
              <a:t>9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5843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55850" y="517525"/>
            <a:ext cx="4584700" cy="2578100"/>
          </a:xfrm>
          <a:ln/>
        </p:spPr>
      </p:sp>
      <p:sp>
        <p:nvSpPr>
          <p:cNvPr id="35844" name="Rectangle 2051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405" y="1597298"/>
            <a:ext cx="7771190" cy="11028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298" y="2914428"/>
            <a:ext cx="6401405" cy="1314896"/>
          </a:xfrm>
        </p:spPr>
        <p:txBody>
          <a:bodyPr/>
          <a:lstStyle>
            <a:lvl1pPr marL="0" indent="0" algn="ctr">
              <a:buNone/>
              <a:defRPr/>
            </a:lvl1pPr>
            <a:lvl2pPr marL="386105" indent="0" algn="ctr">
              <a:buNone/>
              <a:defRPr/>
            </a:lvl2pPr>
            <a:lvl3pPr marL="772211" indent="0" algn="ctr">
              <a:buNone/>
              <a:defRPr/>
            </a:lvl3pPr>
            <a:lvl4pPr marL="1158316" indent="0" algn="ctr">
              <a:buNone/>
              <a:defRPr/>
            </a:lvl4pPr>
            <a:lvl5pPr marL="1544422" indent="0" algn="ctr">
              <a:buNone/>
              <a:defRPr/>
            </a:lvl5pPr>
            <a:lvl6pPr marL="1930527" indent="0" algn="ctr">
              <a:buNone/>
              <a:defRPr/>
            </a:lvl6pPr>
            <a:lvl7pPr marL="2316632" indent="0" algn="ctr">
              <a:buNone/>
              <a:defRPr/>
            </a:lvl7pPr>
            <a:lvl8pPr marL="2702738" indent="0" algn="ctr">
              <a:buNone/>
              <a:defRPr/>
            </a:lvl8pPr>
            <a:lvl9pPr marL="308884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September 2012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Microcom Design Inc.</a:t>
            </a:r>
          </a:p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Training Agenda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6DA41812-BE54-4F6A-95BD-9E666D8EC6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723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September 2012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Microcom Design Inc.</a:t>
            </a:r>
          </a:p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Training Agenda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2E20CD6E-D368-4875-8538-50C5DED2C9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168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690" y="3305101"/>
            <a:ext cx="7772703" cy="1021333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690" y="2179960"/>
            <a:ext cx="7772703" cy="1125141"/>
          </a:xfrm>
        </p:spPr>
        <p:txBody>
          <a:bodyPr anchor="b"/>
          <a:lstStyle>
            <a:lvl1pPr marL="0" indent="0">
              <a:buNone/>
              <a:defRPr sz="1700"/>
            </a:lvl1pPr>
            <a:lvl2pPr marL="386105" indent="0">
              <a:buNone/>
              <a:defRPr sz="1500"/>
            </a:lvl2pPr>
            <a:lvl3pPr marL="772211" indent="0">
              <a:buNone/>
              <a:defRPr sz="1400"/>
            </a:lvl3pPr>
            <a:lvl4pPr marL="1158316" indent="0">
              <a:buNone/>
              <a:defRPr sz="1200"/>
            </a:lvl4pPr>
            <a:lvl5pPr marL="1544422" indent="0">
              <a:buNone/>
              <a:defRPr sz="1200"/>
            </a:lvl5pPr>
            <a:lvl6pPr marL="1930527" indent="0">
              <a:buNone/>
              <a:defRPr sz="1200"/>
            </a:lvl6pPr>
            <a:lvl7pPr marL="2316632" indent="0">
              <a:buNone/>
              <a:defRPr sz="1200"/>
            </a:lvl7pPr>
            <a:lvl8pPr marL="2702738" indent="0">
              <a:buNone/>
              <a:defRPr sz="1200"/>
            </a:lvl8pPr>
            <a:lvl9pPr marL="308884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September 2012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Microcom Design Inc.</a:t>
            </a:r>
          </a:p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Training Agenda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575B5F21-64C5-43A1-B61F-E4796F9503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952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286" y="803672"/>
            <a:ext cx="4245429" cy="3857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857" y="803672"/>
            <a:ext cx="4245429" cy="3857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September 2012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Microcom Design Inc.</a:t>
            </a:r>
          </a:p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Training Agenda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1E986844-B30E-4DA0-BE6D-B40E893A43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15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5" y="206499"/>
            <a:ext cx="823081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595" y="1150814"/>
            <a:ext cx="4041322" cy="47997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6105" indent="0">
              <a:buNone/>
              <a:defRPr sz="1700" b="1"/>
            </a:lvl2pPr>
            <a:lvl3pPr marL="772211" indent="0">
              <a:buNone/>
              <a:defRPr sz="1500" b="1"/>
            </a:lvl3pPr>
            <a:lvl4pPr marL="1158316" indent="0">
              <a:buNone/>
              <a:defRPr sz="1400" b="1"/>
            </a:lvl4pPr>
            <a:lvl5pPr marL="1544422" indent="0">
              <a:buNone/>
              <a:defRPr sz="1400" b="1"/>
            </a:lvl5pPr>
            <a:lvl6pPr marL="1930527" indent="0">
              <a:buNone/>
              <a:defRPr sz="1400" b="1"/>
            </a:lvl6pPr>
            <a:lvl7pPr marL="2316632" indent="0">
              <a:buNone/>
              <a:defRPr sz="1400" b="1"/>
            </a:lvl7pPr>
            <a:lvl8pPr marL="2702738" indent="0">
              <a:buNone/>
              <a:defRPr sz="1400" b="1"/>
            </a:lvl8pPr>
            <a:lvl9pPr marL="3088843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595" y="1630784"/>
            <a:ext cx="4041322" cy="296354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72" y="1150814"/>
            <a:ext cx="4042833" cy="47997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6105" indent="0">
              <a:buNone/>
              <a:defRPr sz="1700" b="1"/>
            </a:lvl2pPr>
            <a:lvl3pPr marL="772211" indent="0">
              <a:buNone/>
              <a:defRPr sz="1500" b="1"/>
            </a:lvl3pPr>
            <a:lvl4pPr marL="1158316" indent="0">
              <a:buNone/>
              <a:defRPr sz="1400" b="1"/>
            </a:lvl4pPr>
            <a:lvl5pPr marL="1544422" indent="0">
              <a:buNone/>
              <a:defRPr sz="1400" b="1"/>
            </a:lvl5pPr>
            <a:lvl6pPr marL="1930527" indent="0">
              <a:buNone/>
              <a:defRPr sz="1400" b="1"/>
            </a:lvl6pPr>
            <a:lvl7pPr marL="2316632" indent="0">
              <a:buNone/>
              <a:defRPr sz="1400" b="1"/>
            </a:lvl7pPr>
            <a:lvl8pPr marL="2702738" indent="0">
              <a:buNone/>
              <a:defRPr sz="1400" b="1"/>
            </a:lvl8pPr>
            <a:lvl9pPr marL="3088843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72" y="1630784"/>
            <a:ext cx="4042833" cy="296354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September 2012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Microcom Design Inc.</a:t>
            </a:r>
          </a:p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Training Agenda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80DA4C19-5657-4E76-9354-F3F13ADD21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428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September 2012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Microcom Design Inc.</a:t>
            </a:r>
          </a:p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Training Agenda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2E8E00EE-8EFA-49E0-80C2-03DFB38074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065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September 2012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Microcom Design Inc.</a:t>
            </a:r>
          </a:p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Training Agenda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B034FF1B-3EEC-402A-9E6E-8916E10F7F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849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6" y="204268"/>
            <a:ext cx="3008690" cy="871760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655" y="204267"/>
            <a:ext cx="5111750" cy="4390057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596" y="1076027"/>
            <a:ext cx="3008690" cy="3518297"/>
          </a:xfrm>
        </p:spPr>
        <p:txBody>
          <a:bodyPr/>
          <a:lstStyle>
            <a:lvl1pPr marL="0" indent="0">
              <a:buNone/>
              <a:defRPr sz="1200"/>
            </a:lvl1pPr>
            <a:lvl2pPr marL="386105" indent="0">
              <a:buNone/>
              <a:defRPr sz="1000"/>
            </a:lvl2pPr>
            <a:lvl3pPr marL="772211" indent="0">
              <a:buNone/>
              <a:defRPr sz="800"/>
            </a:lvl3pPr>
            <a:lvl4pPr marL="1158316" indent="0">
              <a:buNone/>
              <a:defRPr sz="800"/>
            </a:lvl4pPr>
            <a:lvl5pPr marL="1544422" indent="0">
              <a:buNone/>
              <a:defRPr sz="800"/>
            </a:lvl5pPr>
            <a:lvl6pPr marL="1930527" indent="0">
              <a:buNone/>
              <a:defRPr sz="800"/>
            </a:lvl6pPr>
            <a:lvl7pPr marL="2316632" indent="0">
              <a:buNone/>
              <a:defRPr sz="800"/>
            </a:lvl7pPr>
            <a:lvl8pPr marL="2702738" indent="0">
              <a:buNone/>
              <a:defRPr sz="800"/>
            </a:lvl8pPr>
            <a:lvl9pPr marL="3088843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September 2012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Microcom Design Inc.</a:t>
            </a:r>
          </a:p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Training Agenda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19FAC68A-426E-421D-81AB-42AEFC6E5E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404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608" y="3600897"/>
            <a:ext cx="5486702" cy="424160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608" y="459879"/>
            <a:ext cx="5486702" cy="3086324"/>
          </a:xfrm>
        </p:spPr>
        <p:txBody>
          <a:bodyPr/>
          <a:lstStyle>
            <a:lvl1pPr marL="0" indent="0">
              <a:buNone/>
              <a:defRPr sz="2700"/>
            </a:lvl1pPr>
            <a:lvl2pPr marL="386105" indent="0">
              <a:buNone/>
              <a:defRPr sz="2400"/>
            </a:lvl2pPr>
            <a:lvl3pPr marL="772211" indent="0">
              <a:buNone/>
              <a:defRPr sz="2000"/>
            </a:lvl3pPr>
            <a:lvl4pPr marL="1158316" indent="0">
              <a:buNone/>
              <a:defRPr sz="1700"/>
            </a:lvl4pPr>
            <a:lvl5pPr marL="1544422" indent="0">
              <a:buNone/>
              <a:defRPr sz="1700"/>
            </a:lvl5pPr>
            <a:lvl6pPr marL="1930527" indent="0">
              <a:buNone/>
              <a:defRPr sz="1700"/>
            </a:lvl6pPr>
            <a:lvl7pPr marL="2316632" indent="0">
              <a:buNone/>
              <a:defRPr sz="1700"/>
            </a:lvl7pPr>
            <a:lvl8pPr marL="2702738" indent="0">
              <a:buNone/>
              <a:defRPr sz="1700"/>
            </a:lvl8pPr>
            <a:lvl9pPr marL="3088843" indent="0">
              <a:buNone/>
              <a:defRPr sz="17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608" y="4025057"/>
            <a:ext cx="5486702" cy="603870"/>
          </a:xfrm>
        </p:spPr>
        <p:txBody>
          <a:bodyPr/>
          <a:lstStyle>
            <a:lvl1pPr marL="0" indent="0">
              <a:buNone/>
              <a:defRPr sz="1200"/>
            </a:lvl1pPr>
            <a:lvl2pPr marL="386105" indent="0">
              <a:buNone/>
              <a:defRPr sz="1000"/>
            </a:lvl2pPr>
            <a:lvl3pPr marL="772211" indent="0">
              <a:buNone/>
              <a:defRPr sz="800"/>
            </a:lvl3pPr>
            <a:lvl4pPr marL="1158316" indent="0">
              <a:buNone/>
              <a:defRPr sz="800"/>
            </a:lvl4pPr>
            <a:lvl5pPr marL="1544422" indent="0">
              <a:buNone/>
              <a:defRPr sz="800"/>
            </a:lvl5pPr>
            <a:lvl6pPr marL="1930527" indent="0">
              <a:buNone/>
              <a:defRPr sz="800"/>
            </a:lvl6pPr>
            <a:lvl7pPr marL="2316632" indent="0">
              <a:buNone/>
              <a:defRPr sz="800"/>
            </a:lvl7pPr>
            <a:lvl8pPr marL="2702738" indent="0">
              <a:buNone/>
              <a:defRPr sz="800"/>
            </a:lvl8pPr>
            <a:lvl9pPr marL="3088843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September 2012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Microcom Design Inc.</a:t>
            </a:r>
          </a:p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Training Agenda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4CCC8855-A931-463F-BEA2-58DAD48386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487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September 2012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Microcom Design Inc.</a:t>
            </a:r>
          </a:p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Training Agenda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8FC93798-D4D6-410A-A3C1-7CB67F24CB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1799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7286" y="214313"/>
            <a:ext cx="2159000" cy="444698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286" y="214313"/>
            <a:ext cx="6331857" cy="444698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September 2012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Microcom Design Inc.</a:t>
            </a:r>
          </a:p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Training Agenda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48EDEF0E-FF7E-4817-B391-915DBBBED7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151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0286" y="214313"/>
            <a:ext cx="8636000" cy="4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630" tIns="40816" rIns="81630" bIns="408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0286" y="803672"/>
            <a:ext cx="8636000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630" tIns="40816" rIns="81630" bIns="408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1143" y="4822032"/>
            <a:ext cx="1596571" cy="207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630" tIns="40816" rIns="81630" bIns="40816" numCol="1" anchor="t" anchorCtr="0" compatLnSpc="1">
            <a:prstTxWarp prst="textNoShape">
              <a:avLst/>
            </a:prstTxWarp>
          </a:bodyPr>
          <a:lstStyle>
            <a:lvl1pPr defTabSz="816452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1200">
                <a:latin typeface="Arial" charset="0"/>
                <a:ea typeface="+mn-ea"/>
                <a:cs typeface="+mn-cs"/>
              </a:rPr>
              <a:t>September 2012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4714875"/>
            <a:ext cx="2896810" cy="26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630" tIns="40816" rIns="81630" bIns="40816" numCol="1" anchor="t" anchorCtr="0" compatLnSpc="1">
            <a:prstTxWarp prst="textNoShape">
              <a:avLst/>
            </a:prstTxWarp>
          </a:bodyPr>
          <a:lstStyle>
            <a:lvl1pPr algn="ctr" defTabSz="816452">
              <a:defRPr sz="12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1200">
                <a:latin typeface="Arial" charset="0"/>
                <a:ea typeface="+mn-ea"/>
                <a:cs typeface="+mn-cs"/>
              </a:rPr>
              <a:t>Microcom Design Inc.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1200">
                <a:latin typeface="Arial" charset="0"/>
                <a:ea typeface="+mn-ea"/>
                <a:cs typeface="+mn-cs"/>
              </a:rPr>
              <a:t>Training Agenda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1143" y="4822031"/>
            <a:ext cx="922262" cy="2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630" tIns="40816" rIns="81630" bIns="40816" numCol="1" anchor="t" anchorCtr="0" compatLnSpc="1">
            <a:prstTxWarp prst="textNoShape">
              <a:avLst/>
            </a:prstTxWarp>
          </a:bodyPr>
          <a:lstStyle>
            <a:lvl1pPr algn="r" defTabSz="816452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1200">
                <a:latin typeface="Arial" charset="0"/>
                <a:ea typeface="+mn-ea"/>
                <a:cs typeface="+mn-cs"/>
              </a:rPr>
              <a:t>Page </a:t>
            </a:r>
            <a:fld id="{BCA7B7B8-2338-4FF3-9270-31061B26CAE6}" type="slidenum">
              <a:rPr lang="en-US" kern="1200">
                <a:latin typeface="Arial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latin typeface="Arial" charset="0"/>
              <a:ea typeface="+mn-ea"/>
              <a:cs typeface="+mn-cs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857" y="4768453"/>
            <a:ext cx="1339548" cy="228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10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57" y="4676924"/>
            <a:ext cx="600227" cy="425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3" name="Line 11"/>
          <p:cNvSpPr>
            <a:spLocks noChangeShapeType="1"/>
          </p:cNvSpPr>
          <p:nvPr userDrawn="1"/>
        </p:nvSpPr>
        <p:spPr bwMode="auto">
          <a:xfrm>
            <a:off x="1088571" y="4714875"/>
            <a:ext cx="624114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221" tIns="38611" rIns="77221" bIns="3861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kern="1200" smtClean="0"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8657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defTabSz="816452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16452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defTabSz="816452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defTabSz="816452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defTabSz="816452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386105" algn="ctr" defTabSz="816452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772211" algn="ctr" defTabSz="816452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158316" algn="ctr" defTabSz="816452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544422" algn="ctr" defTabSz="816452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05667" indent="-305667" algn="l" defTabSz="816452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3619" indent="-256063" algn="l" defTabSz="816452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20230" indent="-203778" algn="l" defTabSz="816452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3pPr>
      <a:lvl4pPr marL="1429126" indent="-205119" algn="l" defTabSz="816452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836682" indent="-203778" algn="l" defTabSz="816452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222787" indent="-203778" algn="l" defTabSz="816452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08893" indent="-203778" algn="l" defTabSz="816452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2994998" indent="-203778" algn="l" defTabSz="816452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381104" indent="-203778" algn="l" defTabSz="816452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7221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6105" algn="l" defTabSz="77221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2211" algn="l" defTabSz="77221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8316" algn="l" defTabSz="77221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422" algn="l" defTabSz="77221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30527" algn="l" defTabSz="77221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16632" algn="l" defTabSz="77221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02738" algn="l" defTabSz="77221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88843" algn="l" defTabSz="77221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url.haxx.se/windows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url.haxx.se/download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ython.org/downloads/release/python-374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python-guide.org/starting/install3/linux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ndowscentral.com/how-create-automated-task-using-task-scheduler-windows-10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opensource.com/article/17/11/how-use-cron-linux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wmf"/><Relationship Id="rId4" Type="http://schemas.openxmlformats.org/officeDocument/2006/relationships/package" Target="../embeddings/Microsoft_PowerPoint_Presentation1.pptx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627350" indent="-241289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965156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351218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1737279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123342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509404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2895467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281529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0000"/>
                </a:solidFill>
              </a:rPr>
              <a:t>Page </a:t>
            </a:r>
            <a:fld id="{E2F337C1-FF5C-48F8-8FDE-800CB3CECCA2}" type="slidenum">
              <a:rPr lang="en-US" sz="1000">
                <a:solidFill>
                  <a:srgbClr val="000000"/>
                </a:solidFill>
              </a:rPr>
              <a:pPr eaLnBrk="1" hangingPunct="1"/>
              <a:t>1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6" name="Shape 145"/>
          <p:cNvSpPr txBox="1">
            <a:spLocks/>
          </p:cNvSpPr>
          <p:nvPr/>
        </p:nvSpPr>
        <p:spPr bwMode="auto">
          <a:xfrm>
            <a:off x="152400" y="1592580"/>
            <a:ext cx="8845338" cy="68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  <a:noAutofit/>
          </a:bodyPr>
          <a:lstStyle>
            <a:lvl1pPr algn="ctr" defTabSz="816452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816452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ctr" defTabSz="816452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ctr" defTabSz="816452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ctr" defTabSz="816452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386105" algn="ctr" defTabSz="816452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772211" algn="ctr" defTabSz="816452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158316" algn="ctr" defTabSz="816452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544422" algn="ctr" defTabSz="816452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  <a:buClr>
                <a:srgbClr val="003B9A"/>
              </a:buClr>
              <a:buSzPct val="25000"/>
              <a:buFont typeface="Cabin"/>
              <a:buNone/>
            </a:pPr>
            <a:r>
              <a:rPr lang="en" sz="40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DCS Field Test &amp; Automation</a:t>
            </a:r>
            <a:endParaRPr lang="en" sz="4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Shape 147" descr="noaa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91400" y="441241"/>
            <a:ext cx="1028700" cy="7589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496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627350" indent="-241289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965156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351218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1737279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123342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509404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2895467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281529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0000"/>
                </a:solidFill>
              </a:rPr>
              <a:t>Page </a:t>
            </a:r>
            <a:fld id="{E2F337C1-FF5C-48F8-8FDE-800CB3CECCA2}" type="slidenum">
              <a:rPr lang="en-US" sz="1000">
                <a:solidFill>
                  <a:srgbClr val="000000"/>
                </a:solidFill>
              </a:rPr>
              <a:pPr eaLnBrk="1" hangingPunct="1"/>
              <a:t>10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15400" cy="666749"/>
          </a:xfrm>
        </p:spPr>
        <p:txBody>
          <a:bodyPr/>
          <a:lstStyle/>
          <a:p>
            <a:pPr algn="l" eaLnBrk="1" hangingPunct="1"/>
            <a:r>
              <a:rPr lang="en-US" b="1" u="sng" dirty="0" smtClean="0"/>
              <a:t>Why Automate?</a:t>
            </a:r>
            <a:endParaRPr lang="en-US" b="1" u="sng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76200" y="666750"/>
            <a:ext cx="89154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630" tIns="40816" rIns="81630" bIns="40816" numCol="1" anchor="t" anchorCtr="0" compatLnSpc="1">
            <a:prstTxWarp prst="textNoShape">
              <a:avLst/>
            </a:prstTxWarp>
          </a:bodyPr>
          <a:lstStyle>
            <a:lvl1pPr marL="305667" indent="-305667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3619" indent="-256063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tx1"/>
                </a:solidFill>
                <a:latin typeface="+mn-lt"/>
              </a:defRPr>
            </a:lvl2pPr>
            <a:lvl3pPr marL="1020230" indent="-203778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429126" indent="-205119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1836682" indent="-203778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222787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608893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2994998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381104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365760" indent="-365760">
              <a:spcBef>
                <a:spcPts val="0"/>
              </a:spcBef>
              <a:spcAft>
                <a:spcPts val="1200"/>
              </a:spcAft>
              <a:buSzPct val="120000"/>
            </a:pPr>
            <a:r>
              <a:rPr lang="en-US" sz="2400" dirty="0" smtClean="0"/>
              <a:t>Allows for continual download of DCS message data without the need for human interaction.</a:t>
            </a:r>
          </a:p>
          <a:p>
            <a:pPr marL="365760" indent="-365760">
              <a:spcBef>
                <a:spcPts val="0"/>
              </a:spcBef>
              <a:spcAft>
                <a:spcPts val="1200"/>
              </a:spcAft>
              <a:buSzPct val="120000"/>
            </a:pPr>
            <a:r>
              <a:rPr lang="en-US" sz="2400" dirty="0" smtClean="0"/>
              <a:t>Redundancy. Setting up additional instances that connect to different DCS data sources is trivial.</a:t>
            </a:r>
          </a:p>
          <a:p>
            <a:pPr marL="365760" indent="-365760">
              <a:spcBef>
                <a:spcPts val="0"/>
              </a:spcBef>
              <a:spcAft>
                <a:spcPts val="900"/>
              </a:spcAft>
              <a:buSzPct val="120000"/>
            </a:pPr>
            <a:r>
              <a:rPr lang="en-US" sz="2400" dirty="0" smtClean="0"/>
              <a:t>Easily expanded to store downloaded message data for analysis and/or archive purposes:</a:t>
            </a:r>
          </a:p>
          <a:p>
            <a:pPr marL="731520" lvl="1" indent="-274320">
              <a:spcBef>
                <a:spcPts val="0"/>
              </a:spcBef>
              <a:spcAft>
                <a:spcPts val="900"/>
              </a:spcAft>
              <a:buFont typeface="Courier New" pitchFamily="49" charset="0"/>
              <a:buChar char="o"/>
            </a:pPr>
            <a:r>
              <a:rPr lang="en-US" sz="2000" dirty="0" smtClean="0"/>
              <a:t>CSV or Excel data files</a:t>
            </a:r>
          </a:p>
          <a:p>
            <a:pPr marL="731520" lvl="1" indent="-274320">
              <a:spcBef>
                <a:spcPts val="0"/>
              </a:spcBef>
              <a:spcAft>
                <a:spcPts val="900"/>
              </a:spcAft>
              <a:buFont typeface="Courier New" pitchFamily="49" charset="0"/>
              <a:buChar char="o"/>
            </a:pPr>
            <a:r>
              <a:rPr lang="en-US" sz="2000" dirty="0" smtClean="0"/>
              <a:t>Database containing message data</a:t>
            </a:r>
          </a:p>
        </p:txBody>
      </p:sp>
    </p:spTree>
    <p:extLst>
      <p:ext uri="{BB962C8B-B14F-4D97-AF65-F5344CB8AC3E}">
        <p14:creationId xmlns:p14="http://schemas.microsoft.com/office/powerpoint/2010/main" val="257703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627350" indent="-241289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965156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351218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1737279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123342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509404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2895467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281529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0000"/>
                </a:solidFill>
              </a:rPr>
              <a:t>Page </a:t>
            </a:r>
            <a:fld id="{E2F337C1-FF5C-48F8-8FDE-800CB3CECCA2}" type="slidenum">
              <a:rPr lang="en-US" sz="1000">
                <a:solidFill>
                  <a:srgbClr val="000000"/>
                </a:solidFill>
              </a:rPr>
              <a:pPr eaLnBrk="1" hangingPunct="1"/>
              <a:t>11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15400" cy="666749"/>
          </a:xfrm>
        </p:spPr>
        <p:txBody>
          <a:bodyPr/>
          <a:lstStyle/>
          <a:p>
            <a:pPr algn="l" eaLnBrk="1" hangingPunct="1"/>
            <a:r>
              <a:rPr lang="en-US" b="1" u="sng" dirty="0" smtClean="0"/>
              <a:t>Options</a:t>
            </a:r>
            <a:endParaRPr lang="en-US" b="1" u="sng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76200" y="742950"/>
            <a:ext cx="8915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630" tIns="40816" rIns="81630" bIns="40816" numCol="1" anchor="t" anchorCtr="0" compatLnSpc="1">
            <a:prstTxWarp prst="textNoShape">
              <a:avLst/>
            </a:prstTxWarp>
          </a:bodyPr>
          <a:lstStyle>
            <a:lvl1pPr marL="305667" indent="-305667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3619" indent="-256063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tx1"/>
                </a:solidFill>
                <a:latin typeface="+mn-lt"/>
              </a:defRPr>
            </a:lvl2pPr>
            <a:lvl3pPr marL="1020230" indent="-203778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429126" indent="-205119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1836682" indent="-203778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222787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608893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2994998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381104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365760" indent="-365760">
              <a:spcBef>
                <a:spcPts val="0"/>
              </a:spcBef>
              <a:spcAft>
                <a:spcPts val="1200"/>
              </a:spcAft>
              <a:buSzPct val="140000"/>
            </a:pPr>
            <a:r>
              <a:rPr lang="en-US" sz="2700" dirty="0" smtClean="0"/>
              <a:t>Operating system independent with </a:t>
            </a:r>
            <a:r>
              <a:rPr lang="en-US" sz="2700" dirty="0"/>
              <a:t>s</a:t>
            </a:r>
            <a:r>
              <a:rPr lang="en-US" sz="2700" dirty="0" smtClean="0"/>
              <a:t>oftware for both Windows and most mainstream Linux distributions.</a:t>
            </a:r>
          </a:p>
          <a:p>
            <a:pPr marL="365760" indent="-365760">
              <a:spcBef>
                <a:spcPts val="0"/>
              </a:spcBef>
              <a:spcAft>
                <a:spcPts val="1200"/>
              </a:spcAft>
              <a:buSzPct val="140000"/>
            </a:pPr>
            <a:r>
              <a:rPr lang="en-US" sz="2700" dirty="0" smtClean="0"/>
              <a:t>Two reliable solutions offering differing levels of  complexity, control, and output of message data.</a:t>
            </a:r>
          </a:p>
          <a:p>
            <a:pPr marL="731520" lvl="1" indent="-274320">
              <a:spcBef>
                <a:spcPts val="0"/>
              </a:spcBef>
              <a:spcAft>
                <a:spcPts val="900"/>
              </a:spcAft>
              <a:buSzPct val="140000"/>
              <a:buFont typeface="Arial" pitchFamily="34" charset="0"/>
              <a:buChar char="◦"/>
            </a:pPr>
            <a:r>
              <a:rPr lang="en-US" sz="2100" dirty="0" smtClean="0">
                <a:latin typeface="Arial" pitchFamily="34" charset="0"/>
                <a:cs typeface="Arial" pitchFamily="34" charset="0"/>
              </a:rPr>
              <a:t>DCS Field Test via cURL command line utility and simple scripts to generate server requests for message data.</a:t>
            </a:r>
          </a:p>
          <a:p>
            <a:pPr marL="731520" lvl="1" indent="-274320">
              <a:spcBef>
                <a:spcPts val="0"/>
              </a:spcBef>
              <a:spcAft>
                <a:spcPts val="900"/>
              </a:spcAft>
              <a:buSzPct val="140000"/>
              <a:buFont typeface="Arial" pitchFamily="34" charset="0"/>
              <a:buChar char="◦"/>
            </a:pPr>
            <a:r>
              <a:rPr lang="en-US" sz="2100" dirty="0" smtClean="0"/>
              <a:t>DCS message export via interactive Python scripts that perform website logins, create or apply filters and export message data to Excel data files.</a:t>
            </a:r>
          </a:p>
        </p:txBody>
      </p:sp>
    </p:spTree>
    <p:extLst>
      <p:ext uri="{BB962C8B-B14F-4D97-AF65-F5344CB8AC3E}">
        <p14:creationId xmlns:p14="http://schemas.microsoft.com/office/powerpoint/2010/main" val="379991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627350" indent="-241289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965156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351218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1737279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123342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509404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2895467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281529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0000"/>
                </a:solidFill>
              </a:rPr>
              <a:t>Page </a:t>
            </a:r>
            <a:fld id="{E2F337C1-FF5C-48F8-8FDE-800CB3CECCA2}" type="slidenum">
              <a:rPr lang="en-US" sz="1000">
                <a:solidFill>
                  <a:srgbClr val="000000"/>
                </a:solidFill>
              </a:rPr>
              <a:pPr eaLnBrk="1" hangingPunct="1"/>
              <a:t>12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15400" cy="666749"/>
          </a:xfrm>
        </p:spPr>
        <p:txBody>
          <a:bodyPr/>
          <a:lstStyle/>
          <a:p>
            <a:pPr algn="l" eaLnBrk="1" hangingPunct="1"/>
            <a:r>
              <a:rPr lang="en-US" b="1" u="sng" dirty="0" smtClean="0"/>
              <a:t>Field Test</a:t>
            </a:r>
            <a:endParaRPr lang="en-US" b="1" u="sng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76200" y="742950"/>
            <a:ext cx="8915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630" tIns="40816" rIns="81630" bIns="40816" numCol="1" anchor="t" anchorCtr="0" compatLnSpc="1">
            <a:prstTxWarp prst="textNoShape">
              <a:avLst/>
            </a:prstTxWarp>
          </a:bodyPr>
          <a:lstStyle>
            <a:lvl1pPr marL="305667" indent="-305667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3619" indent="-256063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tx1"/>
                </a:solidFill>
                <a:latin typeface="+mn-lt"/>
              </a:defRPr>
            </a:lvl2pPr>
            <a:lvl3pPr marL="1020230" indent="-203778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429126" indent="-205119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1836682" indent="-203778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222787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608893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2994998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381104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365760" indent="-365760">
              <a:spcBef>
                <a:spcPts val="0"/>
              </a:spcBef>
              <a:spcAft>
                <a:spcPts val="900"/>
              </a:spcAft>
              <a:buSzPct val="140000"/>
            </a:pPr>
            <a:r>
              <a:rPr lang="en-US" sz="2400" dirty="0" smtClean="0"/>
              <a:t>Most basic method to automate retrieval of </a:t>
            </a:r>
            <a:r>
              <a:rPr lang="en-US" sz="2400" dirty="0" smtClean="0"/>
              <a:t>message </a:t>
            </a:r>
            <a:r>
              <a:rPr lang="en-US" sz="2400" dirty="0" smtClean="0"/>
              <a:t>data.  </a:t>
            </a:r>
            <a:endParaRPr lang="en-US" sz="2400" dirty="0" smtClean="0"/>
          </a:p>
          <a:p>
            <a:pPr marL="365760" indent="-365760">
              <a:spcBef>
                <a:spcPts val="0"/>
              </a:spcBef>
              <a:spcAft>
                <a:spcPts val="900"/>
              </a:spcAft>
              <a:buSzPct val="140000"/>
            </a:pPr>
            <a:r>
              <a:rPr lang="en-US" sz="2400" dirty="0" smtClean="0"/>
              <a:t>Access </a:t>
            </a:r>
            <a:r>
              <a:rPr lang="en-US" sz="2400" dirty="0" smtClean="0"/>
              <a:t>now requires an active DCS website login.</a:t>
            </a:r>
          </a:p>
          <a:p>
            <a:pPr marL="365760" indent="-365760">
              <a:spcBef>
                <a:spcPts val="0"/>
              </a:spcBef>
              <a:spcAft>
                <a:spcPts val="900"/>
              </a:spcAft>
              <a:buSzPct val="140000"/>
            </a:pPr>
            <a:r>
              <a:rPr lang="en-US" sz="2400" dirty="0" smtClean="0"/>
              <a:t>Use cURL to submit </a:t>
            </a:r>
            <a:r>
              <a:rPr lang="en-US" sz="2400" dirty="0" smtClean="0"/>
              <a:t>properly </a:t>
            </a:r>
            <a:r>
              <a:rPr lang="en-US" sz="2400" dirty="0" smtClean="0"/>
              <a:t>formatted field test request </a:t>
            </a:r>
            <a:r>
              <a:rPr lang="en-US" sz="2400" dirty="0" smtClean="0"/>
              <a:t>to DCS servers.</a:t>
            </a:r>
            <a:endParaRPr lang="en-US" sz="2400" dirty="0" smtClean="0"/>
          </a:p>
          <a:p>
            <a:pPr marL="365760" indent="-365760">
              <a:spcBef>
                <a:spcPts val="0"/>
              </a:spcBef>
              <a:spcAft>
                <a:spcPts val="900"/>
              </a:spcAft>
              <a:buSzPct val="140000"/>
            </a:pPr>
            <a:r>
              <a:rPr lang="en-US" sz="2400" dirty="0"/>
              <a:t>O</a:t>
            </a:r>
            <a:r>
              <a:rPr lang="en-US" sz="2400" dirty="0" smtClean="0"/>
              <a:t>utput consists of </a:t>
            </a:r>
            <a:endParaRPr lang="en-US" sz="2400" dirty="0" smtClean="0"/>
          </a:p>
          <a:p>
            <a:pPr marL="723712" lvl="1" indent="-365760">
              <a:spcBef>
                <a:spcPts val="0"/>
              </a:spcBef>
              <a:spcAft>
                <a:spcPts val="900"/>
              </a:spcAft>
              <a:buSzPct val="140000"/>
            </a:pPr>
            <a:r>
              <a:rPr lang="en-US" sz="2000" dirty="0" smtClean="0"/>
              <a:t>Platform g</a:t>
            </a:r>
            <a:r>
              <a:rPr lang="en-US" sz="2000" dirty="0" smtClean="0"/>
              <a:t>roup, channel and transmit details</a:t>
            </a:r>
          </a:p>
          <a:p>
            <a:pPr marL="723712" lvl="1" indent="-365760">
              <a:spcBef>
                <a:spcPts val="0"/>
              </a:spcBef>
              <a:spcAft>
                <a:spcPts val="900"/>
              </a:spcAft>
              <a:buSzPct val="140000"/>
            </a:pPr>
            <a:r>
              <a:rPr lang="en-US" sz="2000" dirty="0" smtClean="0"/>
              <a:t>Grid containing messages returned by query (if any)</a:t>
            </a:r>
            <a:endParaRPr lang="en-US" sz="2000" dirty="0" smtClean="0"/>
          </a:p>
          <a:p>
            <a:pPr marL="365760" indent="-365760">
              <a:spcBef>
                <a:spcPts val="0"/>
              </a:spcBef>
              <a:spcAft>
                <a:spcPts val="900"/>
              </a:spcAft>
              <a:buSzPct val="140000"/>
            </a:pPr>
            <a:r>
              <a:rPr lang="en-US" sz="2400" dirty="0" smtClean="0"/>
              <a:t>R</a:t>
            </a:r>
            <a:r>
              <a:rPr lang="en-US" sz="2400" dirty="0" smtClean="0"/>
              <a:t>equires </a:t>
            </a:r>
            <a:r>
              <a:rPr lang="en-US" sz="2400" dirty="0" smtClean="0"/>
              <a:t>additional processing </a:t>
            </a:r>
            <a:r>
              <a:rPr lang="en-US" sz="2400" dirty="0" smtClean="0"/>
              <a:t>to </a:t>
            </a:r>
            <a:r>
              <a:rPr lang="en-US" sz="2400" dirty="0" smtClean="0"/>
              <a:t>parse and store </a:t>
            </a:r>
            <a:r>
              <a:rPr lang="en-US" sz="2400" dirty="0" smtClean="0"/>
              <a:t>messages contained in </a:t>
            </a:r>
            <a:r>
              <a:rPr lang="en-US" sz="2400" dirty="0" smtClean="0"/>
              <a:t>grid output</a:t>
            </a:r>
            <a:r>
              <a:rPr lang="en-US" sz="2400" dirty="0" smtClean="0"/>
              <a:t>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27509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627350" indent="-241289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965156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351218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1737279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123342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509404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2895467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281529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0000"/>
                </a:solidFill>
              </a:rPr>
              <a:t>Page </a:t>
            </a:r>
            <a:fld id="{E2F337C1-FF5C-48F8-8FDE-800CB3CECCA2}" type="slidenum">
              <a:rPr lang="en-US" sz="1000">
                <a:solidFill>
                  <a:srgbClr val="000000"/>
                </a:solidFill>
              </a:rPr>
              <a:pPr eaLnBrk="1" hangingPunct="1"/>
              <a:t>13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15400" cy="666749"/>
          </a:xfrm>
        </p:spPr>
        <p:txBody>
          <a:bodyPr/>
          <a:lstStyle/>
          <a:p>
            <a:pPr algn="l" eaLnBrk="1" hangingPunct="1"/>
            <a:r>
              <a:rPr lang="en-US" b="1" u="sng" dirty="0" smtClean="0"/>
              <a:t>cURL Utility</a:t>
            </a:r>
            <a:endParaRPr lang="en-US" b="1" u="sng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76200" y="742950"/>
            <a:ext cx="8915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630" tIns="40816" rIns="81630" bIns="40816" numCol="1" anchor="t" anchorCtr="0" compatLnSpc="1">
            <a:prstTxWarp prst="textNoShape">
              <a:avLst/>
            </a:prstTxWarp>
          </a:bodyPr>
          <a:lstStyle>
            <a:lvl1pPr marL="305667" indent="-305667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3619" indent="-256063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tx1"/>
                </a:solidFill>
                <a:latin typeface="+mn-lt"/>
              </a:defRPr>
            </a:lvl2pPr>
            <a:lvl3pPr marL="1020230" indent="-203778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429126" indent="-205119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1836682" indent="-203778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222787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608893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2994998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381104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365760" indent="-365760">
              <a:spcBef>
                <a:spcPts val="0"/>
              </a:spcBef>
              <a:spcAft>
                <a:spcPts val="600"/>
              </a:spcAft>
              <a:buSzPct val="140000"/>
            </a:pPr>
            <a:r>
              <a:rPr lang="en-US" sz="2400" dirty="0" smtClean="0"/>
              <a:t>Software package consisting of a URL transfer library and command line utility.</a:t>
            </a:r>
          </a:p>
          <a:p>
            <a:pPr marL="365760" indent="-365760">
              <a:spcBef>
                <a:spcPts val="0"/>
              </a:spcBef>
              <a:spcAft>
                <a:spcPts val="900"/>
              </a:spcAft>
              <a:buSzPct val="140000"/>
            </a:pPr>
            <a:r>
              <a:rPr lang="en-US" sz="2400" dirty="0" smtClean="0"/>
              <a:t>Transfers raw data via a supported network protocol, in our case, HTTPS.</a:t>
            </a:r>
          </a:p>
          <a:p>
            <a:pPr marL="365760" indent="-365760">
              <a:spcBef>
                <a:spcPts val="0"/>
              </a:spcBef>
              <a:spcAft>
                <a:spcPts val="900"/>
              </a:spcAft>
              <a:buSzPct val="140000"/>
            </a:pPr>
            <a:r>
              <a:rPr lang="en-US" sz="2400" dirty="0" smtClean="0"/>
              <a:t>Command line tool retrieves or sends data, including files, using standard URL syntax.</a:t>
            </a:r>
          </a:p>
          <a:p>
            <a:pPr marL="365760" indent="-365760">
              <a:spcBef>
                <a:spcPts val="0"/>
              </a:spcBef>
              <a:spcAft>
                <a:spcPts val="900"/>
              </a:spcAft>
              <a:buSzPct val="140000"/>
            </a:pPr>
            <a:r>
              <a:rPr lang="en-US" sz="2400" dirty="0" smtClean="0"/>
              <a:t>Output depends on the protocol, in our case, the response from the server is a JSON formatted object.</a:t>
            </a:r>
          </a:p>
          <a:p>
            <a:pPr marL="365760" indent="-365760">
              <a:spcBef>
                <a:spcPts val="0"/>
              </a:spcBef>
              <a:spcAft>
                <a:spcPts val="900"/>
              </a:spcAft>
              <a:buSzPct val="140000"/>
            </a:pPr>
            <a:r>
              <a:rPr lang="en-US" sz="2400" dirty="0"/>
              <a:t>O</a:t>
            </a:r>
            <a:r>
              <a:rPr lang="en-US" sz="2400" dirty="0" smtClean="0"/>
              <a:t>utput can be saved to a file for further processing offline.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8673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627350" indent="-241289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965156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351218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1737279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123342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509404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2895467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281529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0000"/>
                </a:solidFill>
              </a:rPr>
              <a:t>Page </a:t>
            </a:r>
            <a:fld id="{E2F337C1-FF5C-48F8-8FDE-800CB3CECCA2}" type="slidenum">
              <a:rPr lang="en-US" sz="1000">
                <a:solidFill>
                  <a:srgbClr val="000000"/>
                </a:solidFill>
              </a:rPr>
              <a:pPr eaLnBrk="1" hangingPunct="1"/>
              <a:t>14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15400" cy="666749"/>
          </a:xfrm>
        </p:spPr>
        <p:txBody>
          <a:bodyPr/>
          <a:lstStyle/>
          <a:p>
            <a:pPr algn="l" eaLnBrk="1" hangingPunct="1"/>
            <a:r>
              <a:rPr lang="en-US" b="1" u="sng" dirty="0" smtClean="0"/>
              <a:t>cURL - Windows</a:t>
            </a:r>
            <a:endParaRPr lang="en-US" b="1" u="sng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76200" y="742950"/>
            <a:ext cx="8915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630" tIns="40816" rIns="81630" bIns="40816" numCol="1" anchor="t" anchorCtr="0" compatLnSpc="1">
            <a:prstTxWarp prst="textNoShape">
              <a:avLst/>
            </a:prstTxWarp>
          </a:bodyPr>
          <a:lstStyle>
            <a:lvl1pPr marL="305667" indent="-305667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3619" indent="-256063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tx1"/>
                </a:solidFill>
                <a:latin typeface="+mn-lt"/>
              </a:defRPr>
            </a:lvl2pPr>
            <a:lvl3pPr marL="1020230" indent="-203778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429126" indent="-205119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1836682" indent="-203778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222787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608893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2994998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381104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365760" indent="-365760">
              <a:spcBef>
                <a:spcPts val="0"/>
              </a:spcBef>
              <a:spcAft>
                <a:spcPts val="900"/>
              </a:spcAft>
              <a:buSzPct val="140000"/>
            </a:pPr>
            <a:r>
              <a:rPr lang="en-US" sz="2500" dirty="0"/>
              <a:t>O</a:t>
            </a:r>
            <a:r>
              <a:rPr lang="en-US" sz="2500" dirty="0" smtClean="0"/>
              <a:t>riginally a Linux utility, cURL has been ported to both x86 and x64 versions of Windows.</a:t>
            </a:r>
          </a:p>
          <a:p>
            <a:pPr marL="365760" indent="-365760">
              <a:spcBef>
                <a:spcPts val="0"/>
              </a:spcBef>
              <a:spcAft>
                <a:spcPts val="600"/>
              </a:spcAft>
              <a:buSzPct val="140000"/>
            </a:pPr>
            <a:r>
              <a:rPr lang="en-US" sz="2500" dirty="0" smtClean="0"/>
              <a:t>Windows version downloaded from the following link:</a:t>
            </a:r>
          </a:p>
          <a:p>
            <a:pPr marL="914400" lvl="1" indent="-365760">
              <a:spcBef>
                <a:spcPts val="0"/>
              </a:spcBef>
              <a:spcAft>
                <a:spcPts val="900"/>
              </a:spcAft>
              <a:buFont typeface="Courier New" pitchFamily="49" charset="0"/>
              <a:buChar char="o"/>
            </a:pPr>
            <a:r>
              <a:rPr lang="en-US" sz="1600" dirty="0" smtClean="0">
                <a:hlinkClick r:id="rId3"/>
              </a:rPr>
              <a:t>https://curl.haxx.se/windows/</a:t>
            </a:r>
            <a:endParaRPr lang="en-US" sz="1600" dirty="0" smtClean="0"/>
          </a:p>
          <a:p>
            <a:pPr marL="365760" indent="-365760">
              <a:spcBef>
                <a:spcPts val="0"/>
              </a:spcBef>
              <a:spcAft>
                <a:spcPts val="900"/>
              </a:spcAft>
              <a:buSzPct val="140000"/>
            </a:pPr>
            <a:r>
              <a:rPr lang="en-US" sz="2500" dirty="0" smtClean="0"/>
              <a:t>MS-DOS batch or Windows PowerShell scripts used to run cURL commands that retrieve DCS message data.</a:t>
            </a:r>
          </a:p>
          <a:p>
            <a:pPr marL="365760" indent="-365760">
              <a:spcBef>
                <a:spcPts val="0"/>
              </a:spcBef>
              <a:spcAft>
                <a:spcPts val="900"/>
              </a:spcAft>
              <a:buSzPct val="140000"/>
            </a:pPr>
            <a:r>
              <a:rPr lang="en-US" sz="2500" dirty="0" smtClean="0"/>
              <a:t>Windows Task Scheduler used to execute the scripts containing cURL commands to retrieve message data as necessary.</a:t>
            </a:r>
          </a:p>
        </p:txBody>
      </p:sp>
    </p:spTree>
    <p:extLst>
      <p:ext uri="{BB962C8B-B14F-4D97-AF65-F5344CB8AC3E}">
        <p14:creationId xmlns:p14="http://schemas.microsoft.com/office/powerpoint/2010/main" val="32701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627350" indent="-241289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965156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351218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1737279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123342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509404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2895467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281529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0000"/>
                </a:solidFill>
              </a:rPr>
              <a:t>Page </a:t>
            </a:r>
            <a:fld id="{E2F337C1-FF5C-48F8-8FDE-800CB3CECCA2}" type="slidenum">
              <a:rPr lang="en-US" sz="1000">
                <a:solidFill>
                  <a:srgbClr val="000000"/>
                </a:solidFill>
              </a:rPr>
              <a:pPr eaLnBrk="1" hangingPunct="1"/>
              <a:t>15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15400" cy="666749"/>
          </a:xfrm>
        </p:spPr>
        <p:txBody>
          <a:bodyPr/>
          <a:lstStyle/>
          <a:p>
            <a:pPr algn="l" eaLnBrk="1" hangingPunct="1"/>
            <a:r>
              <a:rPr lang="en-US" b="1" u="sng" dirty="0" smtClean="0"/>
              <a:t>cURL - Linux</a:t>
            </a:r>
            <a:endParaRPr lang="en-US" b="1" u="sng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76200" y="666750"/>
            <a:ext cx="90678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630" tIns="40816" rIns="81630" bIns="40816" numCol="1" anchor="t" anchorCtr="0" compatLnSpc="1">
            <a:prstTxWarp prst="textNoShape">
              <a:avLst/>
            </a:prstTxWarp>
          </a:bodyPr>
          <a:lstStyle>
            <a:lvl1pPr marL="305667" indent="-305667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3619" indent="-256063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tx1"/>
                </a:solidFill>
                <a:latin typeface="+mn-lt"/>
              </a:defRPr>
            </a:lvl2pPr>
            <a:lvl3pPr marL="1020230" indent="-203778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429126" indent="-205119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1836682" indent="-203778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222787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608893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2994998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381104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365760" indent="-365760">
              <a:spcBef>
                <a:spcPts val="0"/>
              </a:spcBef>
              <a:spcAft>
                <a:spcPts val="1200"/>
              </a:spcAft>
              <a:buSzPct val="140000"/>
            </a:pPr>
            <a:r>
              <a:rPr lang="en-US" sz="2600" dirty="0" smtClean="0"/>
              <a:t>Releases of the cURL utility are available for most mainstream distributions of Linux.</a:t>
            </a:r>
          </a:p>
          <a:p>
            <a:pPr marL="365760" indent="-365760">
              <a:spcBef>
                <a:spcPts val="0"/>
              </a:spcBef>
              <a:spcAft>
                <a:spcPts val="600"/>
              </a:spcAft>
              <a:buSzPct val="140000"/>
            </a:pPr>
            <a:r>
              <a:rPr lang="en-US" sz="2600" dirty="0" smtClean="0"/>
              <a:t>Download from cURL version listed at the following link:</a:t>
            </a:r>
          </a:p>
          <a:p>
            <a:pPr marL="914400" lvl="1" indent="-274320">
              <a:spcBef>
                <a:spcPts val="0"/>
              </a:spcBef>
              <a:spcAft>
                <a:spcPts val="1200"/>
              </a:spcAft>
              <a:buFont typeface="Courier New" pitchFamily="49" charset="0"/>
              <a:buChar char="o"/>
            </a:pPr>
            <a:r>
              <a:rPr lang="en-US" sz="1800" dirty="0" smtClean="0">
                <a:hlinkClick r:id="rId3"/>
              </a:rPr>
              <a:t>https://curl.haxx.se/download.html</a:t>
            </a:r>
            <a:endParaRPr lang="en-US" sz="1800" dirty="0" smtClean="0"/>
          </a:p>
          <a:p>
            <a:pPr marL="365760" indent="-365760">
              <a:spcBef>
                <a:spcPts val="0"/>
              </a:spcBef>
              <a:spcAft>
                <a:spcPts val="1200"/>
              </a:spcAft>
              <a:buSzPct val="140000"/>
            </a:pPr>
            <a:r>
              <a:rPr lang="en-US" sz="2600" dirty="0" smtClean="0"/>
              <a:t>Be sure to choose correct version for Linux distribution being used, otherwise cURL may not work as intended.</a:t>
            </a:r>
          </a:p>
          <a:p>
            <a:pPr marL="365760" indent="-365760">
              <a:spcBef>
                <a:spcPts val="0"/>
              </a:spcBef>
              <a:spcAft>
                <a:spcPts val="900"/>
              </a:spcAft>
              <a:buSzPct val="140000"/>
            </a:pPr>
            <a:r>
              <a:rPr lang="en-US" sz="2600" dirty="0" smtClean="0"/>
              <a:t>Crontab utility is used to execute a cURL command or script containing cURL commands continuously.</a:t>
            </a:r>
          </a:p>
        </p:txBody>
      </p:sp>
    </p:spTree>
    <p:extLst>
      <p:ext uri="{BB962C8B-B14F-4D97-AF65-F5344CB8AC3E}">
        <p14:creationId xmlns:p14="http://schemas.microsoft.com/office/powerpoint/2010/main" val="268814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627350" indent="-241289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965156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351218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1737279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123342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509404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2895467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281529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0000"/>
                </a:solidFill>
              </a:rPr>
              <a:t>Page </a:t>
            </a:r>
            <a:fld id="{E2F337C1-FF5C-48F8-8FDE-800CB3CECCA2}" type="slidenum">
              <a:rPr lang="en-US" sz="1000">
                <a:solidFill>
                  <a:srgbClr val="000000"/>
                </a:solidFill>
              </a:rPr>
              <a:pPr eaLnBrk="1" hangingPunct="1"/>
              <a:t>16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15400" cy="666749"/>
          </a:xfrm>
        </p:spPr>
        <p:txBody>
          <a:bodyPr/>
          <a:lstStyle/>
          <a:p>
            <a:pPr algn="l" eaLnBrk="1" hangingPunct="1"/>
            <a:r>
              <a:rPr lang="en-US" b="1" u="sng" dirty="0" smtClean="0"/>
              <a:t>cURL – Hours Example</a:t>
            </a:r>
            <a:endParaRPr lang="en-US" b="1" u="sng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76201" y="666750"/>
            <a:ext cx="892193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630" tIns="40816" rIns="81630" bIns="40816" numCol="1" anchor="t" anchorCtr="0" compatLnSpc="1">
            <a:prstTxWarp prst="textNoShape">
              <a:avLst/>
            </a:prstTxWarp>
          </a:bodyPr>
          <a:lstStyle>
            <a:lvl1pPr marL="305667" indent="-305667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3619" indent="-256063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tx1"/>
                </a:solidFill>
                <a:latin typeface="+mn-lt"/>
              </a:defRPr>
            </a:lvl2pPr>
            <a:lvl3pPr marL="1020230" indent="-203778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429126" indent="-205119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1836682" indent="-203778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222787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608893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2994998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381104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365760" indent="-365760">
              <a:spcBef>
                <a:spcPts val="0"/>
              </a:spcBef>
              <a:spcAft>
                <a:spcPts val="300"/>
              </a:spcAft>
              <a:buSzPct val="140000"/>
            </a:pPr>
            <a:r>
              <a:rPr lang="en-US" sz="2000" dirty="0" smtClean="0"/>
              <a:t>The following example demonstrates how to retrieve the last </a:t>
            </a:r>
            <a:r>
              <a:rPr lang="en-US" sz="2000" b="1" i="1" dirty="0" smtClean="0"/>
              <a:t>1 hours</a:t>
            </a:r>
            <a:r>
              <a:rPr lang="en-US" sz="2000" dirty="0" smtClean="0"/>
              <a:t> of message data from the platform </a:t>
            </a:r>
            <a:r>
              <a:rPr lang="en-US" sz="2000" b="1" i="1" dirty="0" smtClean="0"/>
              <a:t>FD00066A</a:t>
            </a:r>
            <a:r>
              <a:rPr lang="en-US" sz="2000" dirty="0" smtClean="0"/>
              <a:t>.</a:t>
            </a:r>
          </a:p>
          <a:p>
            <a:pPr marL="45720" indent="0">
              <a:spcBef>
                <a:spcPts val="0"/>
              </a:spcBef>
              <a:spcAft>
                <a:spcPts val="900"/>
              </a:spcAft>
              <a:buFontTx/>
              <a:buNone/>
            </a:pPr>
            <a:endParaRPr lang="en-US" sz="2400" dirty="0" smtClean="0"/>
          </a:p>
          <a:p>
            <a:pPr marL="45720" indent="0">
              <a:spcBef>
                <a:spcPts val="0"/>
              </a:spcBef>
              <a:spcAft>
                <a:spcPts val="900"/>
              </a:spcAft>
              <a:buFontTx/>
              <a:buNone/>
            </a:pPr>
            <a:endParaRPr lang="en-US" sz="2400" dirty="0"/>
          </a:p>
          <a:p>
            <a:pPr marL="45720" indent="0">
              <a:spcBef>
                <a:spcPts val="0"/>
              </a:spcBef>
              <a:spcAft>
                <a:spcPts val="900"/>
              </a:spcAft>
              <a:buFontTx/>
              <a:buNone/>
            </a:pPr>
            <a:endParaRPr lang="en-US" sz="2400" dirty="0" smtClean="0"/>
          </a:p>
          <a:p>
            <a:pPr marL="274320" indent="-228600">
              <a:spcBef>
                <a:spcPts val="0"/>
              </a:spcBef>
              <a:spcAft>
                <a:spcPts val="900"/>
              </a:spcAft>
            </a:pPr>
            <a:endParaRPr lang="en-US" sz="2400" dirty="0" smtClean="0"/>
          </a:p>
          <a:p>
            <a:pPr marL="274320" indent="-228600">
              <a:spcBef>
                <a:spcPts val="0"/>
              </a:spcBef>
              <a:spcAft>
                <a:spcPts val="900"/>
              </a:spcAft>
            </a:pPr>
            <a:endParaRPr lang="en-US" sz="2400" dirty="0" smtClean="0"/>
          </a:p>
          <a:p>
            <a:pPr marL="274320" indent="-228600">
              <a:spcBef>
                <a:spcPts val="0"/>
              </a:spcBef>
              <a:spcAft>
                <a:spcPts val="900"/>
              </a:spcAft>
            </a:pPr>
            <a:endParaRPr lang="en-US" sz="2400" dirty="0" smtClean="0"/>
          </a:p>
          <a:p>
            <a:pPr marL="365760" indent="-365760">
              <a:spcBef>
                <a:spcPts val="0"/>
              </a:spcBef>
              <a:spcAft>
                <a:spcPts val="900"/>
              </a:spcAft>
              <a:buSzPct val="140000"/>
            </a:pPr>
            <a:r>
              <a:rPr lang="en-US" sz="2000" dirty="0" smtClean="0"/>
              <a:t>Raw cURL output shown with no parsing performed.</a:t>
            </a:r>
            <a:endParaRPr lang="en-US" sz="1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17320"/>
            <a:ext cx="7926918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685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627350" indent="-241289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965156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351218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1737279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123342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509404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2895467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281529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0000"/>
                </a:solidFill>
              </a:rPr>
              <a:t>Page </a:t>
            </a:r>
            <a:fld id="{E2F337C1-FF5C-48F8-8FDE-800CB3CECCA2}" type="slidenum">
              <a:rPr lang="en-US" sz="1000">
                <a:solidFill>
                  <a:srgbClr val="000000"/>
                </a:solidFill>
              </a:rPr>
              <a:pPr eaLnBrk="1" hangingPunct="1"/>
              <a:t>17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15400" cy="666749"/>
          </a:xfrm>
        </p:spPr>
        <p:txBody>
          <a:bodyPr/>
          <a:lstStyle/>
          <a:p>
            <a:pPr algn="l" eaLnBrk="1" hangingPunct="1"/>
            <a:r>
              <a:rPr lang="en-US" b="1" u="sng" dirty="0" smtClean="0"/>
              <a:t>cURL – Date Example</a:t>
            </a:r>
            <a:endParaRPr lang="en-US" b="1" u="sng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76201" y="666750"/>
            <a:ext cx="892193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630" tIns="40816" rIns="81630" bIns="40816" numCol="1" anchor="t" anchorCtr="0" compatLnSpc="1">
            <a:prstTxWarp prst="textNoShape">
              <a:avLst/>
            </a:prstTxWarp>
          </a:bodyPr>
          <a:lstStyle>
            <a:lvl1pPr marL="305667" indent="-305667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3619" indent="-256063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tx1"/>
                </a:solidFill>
                <a:latin typeface="+mn-lt"/>
              </a:defRPr>
            </a:lvl2pPr>
            <a:lvl3pPr marL="1020230" indent="-203778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429126" indent="-205119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1836682" indent="-203778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222787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608893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2994998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381104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365760" indent="-365760">
              <a:spcBef>
                <a:spcPts val="0"/>
              </a:spcBef>
              <a:spcAft>
                <a:spcPts val="600"/>
              </a:spcAft>
              <a:buSzPct val="140000"/>
            </a:pPr>
            <a:r>
              <a:rPr lang="en-US" sz="1800" dirty="0" smtClean="0"/>
              <a:t>The following example demonstrates how to retrieve all messages from platform </a:t>
            </a:r>
            <a:r>
              <a:rPr lang="en-US" sz="1800" b="1" i="1" dirty="0" smtClean="0"/>
              <a:t>FD00066A </a:t>
            </a:r>
            <a:r>
              <a:rPr lang="en-US" sz="1800" dirty="0" smtClean="0"/>
              <a:t>between the start and end dates provided.  </a:t>
            </a:r>
          </a:p>
          <a:p>
            <a:pPr marL="365760" indent="-365760">
              <a:spcBef>
                <a:spcPts val="0"/>
              </a:spcBef>
              <a:spcAft>
                <a:spcPts val="0"/>
              </a:spcAft>
              <a:buSzPct val="140000"/>
            </a:pPr>
            <a:r>
              <a:rPr lang="en-US" sz="1800" dirty="0" smtClean="0"/>
              <a:t>Note that the ‘hours’ parameter must be set to ‘0’ for this query type.</a:t>
            </a:r>
          </a:p>
          <a:p>
            <a:pPr marL="45720" indent="0">
              <a:spcBef>
                <a:spcPts val="0"/>
              </a:spcBef>
              <a:spcAft>
                <a:spcPts val="900"/>
              </a:spcAft>
              <a:buFontTx/>
              <a:buNone/>
            </a:pPr>
            <a:endParaRPr lang="en-US" sz="2400" dirty="0"/>
          </a:p>
          <a:p>
            <a:pPr marL="45720" indent="0">
              <a:spcBef>
                <a:spcPts val="0"/>
              </a:spcBef>
              <a:spcAft>
                <a:spcPts val="900"/>
              </a:spcAft>
              <a:buFontTx/>
              <a:buNone/>
            </a:pPr>
            <a:endParaRPr lang="en-US" sz="2400" dirty="0" smtClean="0"/>
          </a:p>
          <a:p>
            <a:pPr marL="274320" indent="-228600">
              <a:spcBef>
                <a:spcPts val="0"/>
              </a:spcBef>
              <a:spcAft>
                <a:spcPts val="900"/>
              </a:spcAft>
            </a:pPr>
            <a:endParaRPr lang="en-US" sz="2400" dirty="0" smtClean="0"/>
          </a:p>
          <a:p>
            <a:pPr marL="274320" indent="-228600">
              <a:spcBef>
                <a:spcPts val="0"/>
              </a:spcBef>
              <a:spcAft>
                <a:spcPts val="900"/>
              </a:spcAft>
            </a:pPr>
            <a:endParaRPr lang="en-US" sz="2400" dirty="0" smtClean="0"/>
          </a:p>
          <a:p>
            <a:pPr marL="45720" indent="0">
              <a:spcBef>
                <a:spcPts val="0"/>
              </a:spcBef>
              <a:spcAft>
                <a:spcPts val="900"/>
              </a:spcAft>
              <a:buNone/>
            </a:pPr>
            <a:endParaRPr lang="en-US" sz="2400" dirty="0"/>
          </a:p>
          <a:p>
            <a:pPr marL="45720" indent="0">
              <a:spcBef>
                <a:spcPts val="0"/>
              </a:spcBef>
              <a:spcAft>
                <a:spcPts val="900"/>
              </a:spcAft>
              <a:buNone/>
            </a:pPr>
            <a:endParaRPr lang="en-US" sz="1400" dirty="0" smtClean="0"/>
          </a:p>
          <a:p>
            <a:pPr marL="274320" indent="-228600">
              <a:spcBef>
                <a:spcPts val="0"/>
              </a:spcBef>
              <a:spcAft>
                <a:spcPts val="900"/>
              </a:spcAft>
              <a:buSzPct val="140000"/>
            </a:pPr>
            <a:r>
              <a:rPr lang="en-US" sz="1800" dirty="0" smtClean="0"/>
              <a:t>Raw cURL output shown with no parsing performed.</a:t>
            </a:r>
            <a:endParaRPr lang="en-US" sz="1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57350"/>
            <a:ext cx="7696200" cy="2553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636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627350" indent="-241289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965156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351218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1737279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123342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509404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2895467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281529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0000"/>
                </a:solidFill>
              </a:rPr>
              <a:t>Page </a:t>
            </a:r>
            <a:fld id="{E2F337C1-FF5C-48F8-8FDE-800CB3CECCA2}" type="slidenum">
              <a:rPr lang="en-US" sz="1000">
                <a:solidFill>
                  <a:srgbClr val="000000"/>
                </a:solidFill>
              </a:rPr>
              <a:pPr eaLnBrk="1" hangingPunct="1"/>
              <a:t>18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15400" cy="666749"/>
          </a:xfrm>
        </p:spPr>
        <p:txBody>
          <a:bodyPr/>
          <a:lstStyle/>
          <a:p>
            <a:pPr algn="l" eaLnBrk="1" hangingPunct="1"/>
            <a:r>
              <a:rPr lang="en-US" b="1" u="sng" dirty="0" smtClean="0"/>
              <a:t>Message Export</a:t>
            </a:r>
            <a:endParaRPr lang="en-US" b="1" u="sng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76200" y="742950"/>
            <a:ext cx="8915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630" tIns="40816" rIns="81630" bIns="40816" numCol="1" anchor="t" anchorCtr="0" compatLnSpc="1">
            <a:prstTxWarp prst="textNoShape">
              <a:avLst/>
            </a:prstTxWarp>
          </a:bodyPr>
          <a:lstStyle>
            <a:lvl1pPr marL="305667" indent="-305667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3619" indent="-256063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tx1"/>
                </a:solidFill>
                <a:latin typeface="+mn-lt"/>
              </a:defRPr>
            </a:lvl2pPr>
            <a:lvl3pPr marL="1020230" indent="-203778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429126" indent="-205119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1836682" indent="-203778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222787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608893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2994998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381104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365760" indent="-365760">
              <a:spcBef>
                <a:spcPts val="0"/>
              </a:spcBef>
              <a:spcAft>
                <a:spcPts val="600"/>
              </a:spcAft>
              <a:buSzPct val="140000"/>
            </a:pPr>
            <a:r>
              <a:rPr lang="en-US" sz="2400" dirty="0"/>
              <a:t>A</a:t>
            </a:r>
            <a:r>
              <a:rPr lang="en-US" sz="2400" dirty="0" smtClean="0"/>
              <a:t>dvanced method to automate retrieval of message data.</a:t>
            </a:r>
          </a:p>
          <a:p>
            <a:pPr marL="365760" indent="-365760">
              <a:spcBef>
                <a:spcPts val="0"/>
              </a:spcBef>
              <a:spcAft>
                <a:spcPts val="900"/>
              </a:spcAft>
              <a:buSzPct val="140000"/>
            </a:pPr>
            <a:r>
              <a:rPr lang="en-US" sz="2400" dirty="0" smtClean="0"/>
              <a:t>Uses Python scripting language to fully interact with the DADDS website.</a:t>
            </a:r>
          </a:p>
          <a:p>
            <a:pPr marL="365760" indent="-365760">
              <a:spcBef>
                <a:spcPts val="0"/>
              </a:spcBef>
              <a:spcAft>
                <a:spcPts val="900"/>
              </a:spcAft>
              <a:buSzPct val="140000"/>
            </a:pPr>
            <a:r>
              <a:rPr lang="en-US" sz="2400" dirty="0" smtClean="0"/>
              <a:t>Script loads a DCS website, enters/submits login information, applies a saved filter, adjusts the number of records to export, exports an Excel data file and logs out of the website.</a:t>
            </a:r>
          </a:p>
          <a:p>
            <a:pPr marL="365760" indent="-365760">
              <a:spcBef>
                <a:spcPts val="0"/>
              </a:spcBef>
              <a:spcAft>
                <a:spcPts val="900"/>
              </a:spcAft>
              <a:buSzPct val="140000"/>
            </a:pPr>
            <a:r>
              <a:rPr lang="en-US" sz="2400" dirty="0" smtClean="0"/>
              <a:t>Outputs an Excel file that does not require additional effort to parse messages from the server response.</a:t>
            </a:r>
          </a:p>
          <a:p>
            <a:pPr marL="365760" indent="-365760">
              <a:spcBef>
                <a:spcPts val="0"/>
              </a:spcBef>
              <a:spcAft>
                <a:spcPts val="900"/>
              </a:spcAft>
              <a:buSzPct val="140000"/>
            </a:pPr>
            <a:r>
              <a:rPr lang="en-US" sz="2400" dirty="0" smtClean="0"/>
              <a:t>Requires a DCS website account.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08800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627350" indent="-241289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965156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351218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1737279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123342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509404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2895467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281529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0000"/>
                </a:solidFill>
              </a:rPr>
              <a:t>Page </a:t>
            </a:r>
            <a:fld id="{E2F337C1-FF5C-48F8-8FDE-800CB3CECCA2}" type="slidenum">
              <a:rPr lang="en-US" sz="1000">
                <a:solidFill>
                  <a:srgbClr val="000000"/>
                </a:solidFill>
              </a:rPr>
              <a:pPr eaLnBrk="1" hangingPunct="1"/>
              <a:t>19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7150"/>
            <a:ext cx="8915400" cy="666749"/>
          </a:xfrm>
        </p:spPr>
        <p:txBody>
          <a:bodyPr/>
          <a:lstStyle/>
          <a:p>
            <a:pPr algn="l" eaLnBrk="1" hangingPunct="1"/>
            <a:r>
              <a:rPr lang="en-US" b="1" u="sng" dirty="0" smtClean="0"/>
              <a:t>Python Language</a:t>
            </a:r>
            <a:endParaRPr lang="en-US" b="1" u="sng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76200" y="742950"/>
            <a:ext cx="8915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630" tIns="40816" rIns="81630" bIns="40816" numCol="1" anchor="t" anchorCtr="0" compatLnSpc="1">
            <a:prstTxWarp prst="textNoShape">
              <a:avLst/>
            </a:prstTxWarp>
          </a:bodyPr>
          <a:lstStyle>
            <a:lvl1pPr marL="305667" indent="-305667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3619" indent="-256063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tx1"/>
                </a:solidFill>
                <a:latin typeface="+mn-lt"/>
              </a:defRPr>
            </a:lvl2pPr>
            <a:lvl3pPr marL="1020230" indent="-203778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429126" indent="-205119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1836682" indent="-203778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222787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608893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2994998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381104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365760" indent="-365760">
              <a:spcBef>
                <a:spcPts val="0"/>
              </a:spcBef>
              <a:spcAft>
                <a:spcPts val="1200"/>
              </a:spcAft>
              <a:buSzPct val="140000"/>
            </a:pPr>
            <a:r>
              <a:rPr lang="en-US" sz="2500" dirty="0" smtClean="0"/>
              <a:t>High level, general purpose interpreted programming language.</a:t>
            </a:r>
          </a:p>
          <a:p>
            <a:pPr marL="365760" indent="-365760">
              <a:spcBef>
                <a:spcPts val="0"/>
              </a:spcBef>
              <a:spcAft>
                <a:spcPts val="1200"/>
              </a:spcAft>
              <a:buSzPct val="140000"/>
            </a:pPr>
            <a:r>
              <a:rPr lang="en-US" sz="2500" dirty="0" smtClean="0"/>
              <a:t>Created to emphasize code readability to help both novice and experienced programmers write clear, logical.</a:t>
            </a:r>
          </a:p>
          <a:p>
            <a:pPr marL="365760" indent="-365760">
              <a:spcBef>
                <a:spcPts val="0"/>
              </a:spcBef>
              <a:spcAft>
                <a:spcPts val="1200"/>
              </a:spcAft>
              <a:buSzPct val="140000"/>
            </a:pPr>
            <a:r>
              <a:rPr lang="en-US" sz="2500" dirty="0" smtClean="0"/>
              <a:t>Designed to be highly extensible, allowing it to interface with existing applications seamlessly.</a:t>
            </a:r>
          </a:p>
          <a:p>
            <a:pPr marL="365760" indent="-365760">
              <a:spcBef>
                <a:spcPts val="0"/>
              </a:spcBef>
              <a:spcAft>
                <a:spcPts val="900"/>
              </a:spcAft>
              <a:buSzPct val="140000"/>
            </a:pPr>
            <a:r>
              <a:rPr lang="en-US" sz="2500" dirty="0" smtClean="0"/>
              <a:t>Consists of </a:t>
            </a:r>
            <a:r>
              <a:rPr lang="en-US" sz="2500" dirty="0" smtClean="0"/>
              <a:t>small </a:t>
            </a:r>
            <a:r>
              <a:rPr lang="en-US" sz="2500" dirty="0" smtClean="0"/>
              <a:t>core language with </a:t>
            </a:r>
            <a:r>
              <a:rPr lang="en-US" sz="2500" dirty="0" smtClean="0"/>
              <a:t>large </a:t>
            </a:r>
            <a:r>
              <a:rPr lang="en-US" sz="2500" dirty="0" smtClean="0"/>
              <a:t>standard library of functions, classes, algorithms and data structures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87406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627350" indent="-241289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965156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351218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1737279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123342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509404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2895467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281529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0000"/>
                </a:solidFill>
              </a:rPr>
              <a:t>Page </a:t>
            </a:r>
            <a:fld id="{E2F337C1-FF5C-48F8-8FDE-800CB3CECCA2}" type="slidenum">
              <a:rPr lang="en-US" sz="1000">
                <a:solidFill>
                  <a:srgbClr val="000000"/>
                </a:solidFill>
              </a:rPr>
              <a:pPr eaLnBrk="1" hangingPunct="1"/>
              <a:t>2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15400" cy="666749"/>
          </a:xfrm>
        </p:spPr>
        <p:txBody>
          <a:bodyPr/>
          <a:lstStyle/>
          <a:p>
            <a:pPr algn="l" eaLnBrk="1" hangingPunct="1"/>
            <a:r>
              <a:rPr lang="en-US" b="1" u="sng" dirty="0" smtClean="0"/>
              <a:t>Introduction</a:t>
            </a:r>
            <a:endParaRPr lang="en-US" b="1" u="sng" dirty="0"/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666750"/>
            <a:ext cx="8991600" cy="3933825"/>
          </a:xfrm>
        </p:spPr>
        <p:txBody>
          <a:bodyPr/>
          <a:lstStyle/>
          <a:p>
            <a:pPr marL="365760" lvl="0" indent="-36576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50000"/>
            </a:pPr>
            <a:r>
              <a:rPr lang="en-US" sz="2400" dirty="0" smtClean="0">
                <a:solidFill>
                  <a:srgbClr val="000000"/>
                </a:solidFill>
              </a:rPr>
              <a:t>DCS Field Test is based on </a:t>
            </a:r>
            <a:r>
              <a:rPr lang="en-US" sz="2400" dirty="0">
                <a:solidFill>
                  <a:srgbClr val="000000"/>
                </a:solidFill>
              </a:rPr>
              <a:t>a USGS </a:t>
            </a:r>
            <a:r>
              <a:rPr lang="en-US" sz="2400" dirty="0" smtClean="0">
                <a:solidFill>
                  <a:srgbClr val="000000"/>
                </a:solidFill>
              </a:rPr>
              <a:t>utility to allow field  technicians to quickly check live messages when configuring.</a:t>
            </a:r>
            <a:endParaRPr lang="en-US" sz="2400" dirty="0">
              <a:solidFill>
                <a:srgbClr val="000000"/>
              </a:solidFill>
            </a:endParaRPr>
          </a:p>
          <a:p>
            <a:pPr marL="365760" lvl="0" indent="-36576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50000"/>
            </a:pPr>
            <a:r>
              <a:rPr lang="en-US" sz="2400" dirty="0">
                <a:solidFill>
                  <a:srgbClr val="000000"/>
                </a:solidFill>
              </a:rPr>
              <a:t>Returns information about 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platform and any message data </a:t>
            </a:r>
            <a:r>
              <a:rPr lang="en-US" sz="2400" dirty="0" smtClean="0">
                <a:solidFill>
                  <a:srgbClr val="000000"/>
                </a:solidFill>
              </a:rPr>
              <a:t>found in a date/time range specified by the query.</a:t>
            </a:r>
            <a:endParaRPr lang="en-US" sz="2400" dirty="0">
              <a:solidFill>
                <a:srgbClr val="000000"/>
              </a:solidFill>
            </a:endParaRPr>
          </a:p>
          <a:p>
            <a:pPr marL="365760" lvl="0" indent="-365760">
              <a:spcBef>
                <a:spcPts val="0"/>
              </a:spcBef>
              <a:spcAft>
                <a:spcPts val="900"/>
              </a:spcAft>
              <a:buClr>
                <a:srgbClr val="000000"/>
              </a:buClr>
              <a:buSzPct val="150000"/>
            </a:pPr>
            <a:r>
              <a:rPr lang="en-US" sz="2400" dirty="0">
                <a:solidFill>
                  <a:srgbClr val="000000"/>
                </a:solidFill>
              </a:rPr>
              <a:t>Accessible via </a:t>
            </a:r>
            <a:r>
              <a:rPr lang="en-US" sz="2400" dirty="0" smtClean="0">
                <a:solidFill>
                  <a:srgbClr val="000000"/>
                </a:solidFill>
              </a:rPr>
              <a:t>link </a:t>
            </a:r>
            <a:r>
              <a:rPr lang="en-US" sz="2400" dirty="0">
                <a:solidFill>
                  <a:srgbClr val="000000"/>
                </a:solidFill>
              </a:rPr>
              <a:t>located </a:t>
            </a:r>
            <a:r>
              <a:rPr lang="en-US" sz="2400" dirty="0" smtClean="0">
                <a:solidFill>
                  <a:srgbClr val="000000"/>
                </a:solidFill>
              </a:rPr>
              <a:t>DCS </a:t>
            </a:r>
            <a:r>
              <a:rPr lang="en-US" sz="2400" dirty="0">
                <a:solidFill>
                  <a:srgbClr val="000000"/>
                </a:solidFill>
              </a:rPr>
              <a:t>website login pages or by browsing directly to a URL:</a:t>
            </a:r>
          </a:p>
          <a:p>
            <a:pPr marL="731520" lvl="2" indent="-27432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Courier New" pitchFamily="49" charset="0"/>
              <a:buChar char="o"/>
            </a:pPr>
            <a:r>
              <a:rPr lang="en-US" sz="1800" dirty="0" smtClean="0">
                <a:solidFill>
                  <a:srgbClr val="003B9A"/>
                </a:solidFill>
              </a:rPr>
              <a:t>https://dcs1.noaa.gov/Account/FieldTest</a:t>
            </a:r>
          </a:p>
          <a:p>
            <a:pPr marL="731520" lvl="2" indent="-27432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Courier New" pitchFamily="49" charset="0"/>
              <a:buChar char="o"/>
            </a:pPr>
            <a:r>
              <a:rPr lang="en-US" sz="1800" dirty="0" smtClean="0">
                <a:solidFill>
                  <a:srgbClr val="003B9A"/>
                </a:solidFill>
              </a:rPr>
              <a:t>https://dcs2.noaa.gov/Account/FieldTest</a:t>
            </a:r>
          </a:p>
          <a:p>
            <a:pPr marL="731520" lvl="2" indent="-27432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Courier New" pitchFamily="49" charset="0"/>
              <a:buChar char="o"/>
            </a:pPr>
            <a:r>
              <a:rPr lang="en-US" sz="1800" dirty="0" smtClean="0">
                <a:solidFill>
                  <a:srgbClr val="003B9A"/>
                </a:solidFill>
              </a:rPr>
              <a:t>https://dcs3.noaa.gov/Account/FieldTest</a:t>
            </a:r>
          </a:p>
          <a:p>
            <a:pPr marL="731520" lvl="2" indent="-274320">
              <a:spcBef>
                <a:spcPts val="0"/>
              </a:spcBef>
              <a:buClr>
                <a:srgbClr val="000000"/>
              </a:buClr>
              <a:buFont typeface="Courier New" pitchFamily="49" charset="0"/>
              <a:buChar char="o"/>
            </a:pPr>
            <a:r>
              <a:rPr lang="en-US" sz="1800" dirty="0" smtClean="0">
                <a:solidFill>
                  <a:srgbClr val="003B9A"/>
                </a:solidFill>
              </a:rPr>
              <a:t>https://dcs4.noaa.gov/Account/FieldTest</a:t>
            </a:r>
          </a:p>
          <a:p>
            <a:pPr marL="457200" lvl="0" indent="-406400"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93333"/>
              <a:buFont typeface="Cabin"/>
            </a:pPr>
            <a:endParaRPr lang="en" sz="2000" dirty="0"/>
          </a:p>
        </p:txBody>
      </p:sp>
    </p:spTree>
    <p:extLst>
      <p:ext uri="{BB962C8B-B14F-4D97-AF65-F5344CB8AC3E}">
        <p14:creationId xmlns:p14="http://schemas.microsoft.com/office/powerpoint/2010/main" val="363364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627350" indent="-241289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965156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351218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1737279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123342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509404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2895467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281529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0000"/>
                </a:solidFill>
              </a:rPr>
              <a:t>Page </a:t>
            </a:r>
            <a:fld id="{E2F337C1-FF5C-48F8-8FDE-800CB3CECCA2}" type="slidenum">
              <a:rPr lang="en-US" sz="1000">
                <a:solidFill>
                  <a:srgbClr val="000000"/>
                </a:solidFill>
              </a:rPr>
              <a:pPr eaLnBrk="1" hangingPunct="1"/>
              <a:t>20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"/>
            <a:ext cx="8915400" cy="590550"/>
          </a:xfrm>
        </p:spPr>
        <p:txBody>
          <a:bodyPr/>
          <a:lstStyle/>
          <a:p>
            <a:pPr algn="l" eaLnBrk="1" hangingPunct="1"/>
            <a:r>
              <a:rPr lang="en-US" b="1" u="sng" dirty="0" smtClean="0"/>
              <a:t>Python - Windows</a:t>
            </a:r>
            <a:endParaRPr lang="en-US" b="1" u="sng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76200" y="666750"/>
            <a:ext cx="8991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630" tIns="40816" rIns="81630" bIns="40816" numCol="1" anchor="t" anchorCtr="0" compatLnSpc="1">
            <a:prstTxWarp prst="textNoShape">
              <a:avLst/>
            </a:prstTxWarp>
          </a:bodyPr>
          <a:lstStyle>
            <a:lvl1pPr marL="305667" indent="-305667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3619" indent="-256063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tx1"/>
                </a:solidFill>
                <a:latin typeface="+mn-lt"/>
              </a:defRPr>
            </a:lvl2pPr>
            <a:lvl3pPr marL="1020230" indent="-203778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429126" indent="-205119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1836682" indent="-203778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222787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608893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2994998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381104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365760" indent="-365760">
              <a:spcBef>
                <a:spcPts val="0"/>
              </a:spcBef>
              <a:spcAft>
                <a:spcPts val="1200"/>
              </a:spcAft>
              <a:buSzPct val="140000"/>
            </a:pPr>
            <a:r>
              <a:rPr lang="en-US" sz="2400" dirty="0" smtClean="0"/>
              <a:t>Versions exist for both x86 and x64 Windows distributions.</a:t>
            </a:r>
          </a:p>
          <a:p>
            <a:pPr marL="365760" indent="-365760">
              <a:spcBef>
                <a:spcPts val="0"/>
              </a:spcBef>
              <a:spcAft>
                <a:spcPts val="900"/>
              </a:spcAft>
              <a:buSzPct val="140000"/>
            </a:pPr>
            <a:r>
              <a:rPr lang="en-US" sz="2400" dirty="0" smtClean="0"/>
              <a:t>Most recent release </a:t>
            </a:r>
            <a:r>
              <a:rPr lang="en-US" sz="2400" dirty="0" smtClean="0"/>
              <a:t>3.74 </a:t>
            </a:r>
            <a:r>
              <a:rPr lang="en-US" sz="2400" dirty="0" smtClean="0"/>
              <a:t>can be downloaded at:</a:t>
            </a:r>
          </a:p>
          <a:p>
            <a:pPr marL="731520" lvl="1" indent="-274320">
              <a:spcBef>
                <a:spcPts val="0"/>
              </a:spcBef>
              <a:spcAft>
                <a:spcPts val="1200"/>
              </a:spcAft>
              <a:buFont typeface="Courier New" pitchFamily="49" charset="0"/>
              <a:buChar char="o"/>
            </a:pPr>
            <a:r>
              <a:rPr lang="en-US" sz="1800" dirty="0" smtClean="0">
                <a:hlinkClick r:id="rId3"/>
              </a:rPr>
              <a:t>https://www.python.org/downloads/release/python-374</a:t>
            </a:r>
            <a:endParaRPr lang="en-US" sz="1800" dirty="0" smtClean="0"/>
          </a:p>
          <a:p>
            <a:pPr marL="365760" indent="-365760">
              <a:spcBef>
                <a:spcPts val="0"/>
              </a:spcBef>
              <a:spcAft>
                <a:spcPts val="1200"/>
              </a:spcAft>
              <a:buSzPct val="140000"/>
            </a:pPr>
            <a:r>
              <a:rPr lang="en-US" sz="2400" dirty="0" smtClean="0"/>
              <a:t>Once </a:t>
            </a:r>
            <a:r>
              <a:rPr lang="en-US" sz="2400" dirty="0" smtClean="0"/>
              <a:t>installed scripts </a:t>
            </a:r>
            <a:r>
              <a:rPr lang="en-US" sz="2400" dirty="0" smtClean="0"/>
              <a:t>can be executed </a:t>
            </a:r>
            <a:r>
              <a:rPr lang="en-US" sz="2400" dirty="0" smtClean="0"/>
              <a:t>from </a:t>
            </a:r>
            <a:r>
              <a:rPr lang="en-US" sz="2400" dirty="0" smtClean="0"/>
              <a:t>command prompt </a:t>
            </a:r>
            <a:r>
              <a:rPr lang="en-US" sz="2400" dirty="0" smtClean="0"/>
              <a:t>the same as MS-DOS </a:t>
            </a:r>
            <a:r>
              <a:rPr lang="en-US" sz="2400" dirty="0" smtClean="0"/>
              <a:t>batch </a:t>
            </a:r>
            <a:r>
              <a:rPr lang="en-US" sz="2400" dirty="0" smtClean="0"/>
              <a:t>scripts.</a:t>
            </a:r>
            <a:endParaRPr lang="en-US" sz="2400" dirty="0" smtClean="0"/>
          </a:p>
          <a:p>
            <a:pPr marL="365760" indent="-365760">
              <a:spcBef>
                <a:spcPts val="0"/>
              </a:spcBef>
              <a:spcAft>
                <a:spcPts val="1200"/>
              </a:spcAft>
              <a:buSzPct val="140000"/>
            </a:pPr>
            <a:r>
              <a:rPr lang="en-US" sz="2400" dirty="0" smtClean="0"/>
              <a:t>Requires manual installation and configuration. </a:t>
            </a:r>
          </a:p>
          <a:p>
            <a:pPr marL="365760" indent="-365760">
              <a:spcBef>
                <a:spcPts val="0"/>
              </a:spcBef>
              <a:spcAft>
                <a:spcPts val="900"/>
              </a:spcAft>
              <a:buSzPct val="140000"/>
            </a:pPr>
            <a:r>
              <a:rPr lang="en-US" sz="2400" dirty="0" smtClean="0"/>
              <a:t>Does not include a system supported installation that comes with most Linux distributions.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98951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627350" indent="-241289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965156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351218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1737279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123342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509404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2895467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281529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0000"/>
                </a:solidFill>
              </a:rPr>
              <a:t>Page </a:t>
            </a:r>
            <a:fld id="{E2F337C1-FF5C-48F8-8FDE-800CB3CECCA2}" type="slidenum">
              <a:rPr lang="en-US" sz="1000">
                <a:solidFill>
                  <a:srgbClr val="000000"/>
                </a:solidFill>
              </a:rPr>
              <a:pPr eaLnBrk="1" hangingPunct="1"/>
              <a:t>21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15400" cy="666749"/>
          </a:xfrm>
        </p:spPr>
        <p:txBody>
          <a:bodyPr/>
          <a:lstStyle/>
          <a:p>
            <a:pPr algn="l" eaLnBrk="1" hangingPunct="1"/>
            <a:r>
              <a:rPr lang="en-US" b="1" u="sng" dirty="0" smtClean="0"/>
              <a:t>Python – Linux</a:t>
            </a:r>
            <a:endParaRPr lang="en-US" b="1" u="sng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76200" y="666750"/>
            <a:ext cx="90678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630" tIns="40816" rIns="81630" bIns="40816" numCol="1" anchor="t" anchorCtr="0" compatLnSpc="1">
            <a:prstTxWarp prst="textNoShape">
              <a:avLst/>
            </a:prstTxWarp>
          </a:bodyPr>
          <a:lstStyle>
            <a:lvl1pPr marL="305667" indent="-305667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3619" indent="-256063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tx1"/>
                </a:solidFill>
                <a:latin typeface="+mn-lt"/>
              </a:defRPr>
            </a:lvl2pPr>
            <a:lvl3pPr marL="1020230" indent="-203778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429126" indent="-205119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1836682" indent="-203778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222787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608893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2994998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381104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365760" indent="-365760">
              <a:spcBef>
                <a:spcPts val="0"/>
              </a:spcBef>
              <a:spcAft>
                <a:spcPts val="1200"/>
              </a:spcAft>
              <a:buSzPct val="140000"/>
            </a:pPr>
            <a:r>
              <a:rPr lang="en-US" sz="2400" dirty="0" smtClean="0"/>
              <a:t>Most Linux distributions incorporate </a:t>
            </a:r>
            <a:r>
              <a:rPr lang="en-US" sz="2400" dirty="0" smtClean="0"/>
              <a:t>Python module supported </a:t>
            </a:r>
            <a:r>
              <a:rPr lang="en-US" sz="2400" dirty="0" smtClean="0"/>
              <a:t>by the operating system.</a:t>
            </a:r>
          </a:p>
          <a:p>
            <a:pPr marL="365760" indent="-365760">
              <a:spcBef>
                <a:spcPts val="0"/>
              </a:spcBef>
              <a:spcAft>
                <a:spcPts val="1200"/>
              </a:spcAft>
              <a:buSzPct val="140000"/>
            </a:pPr>
            <a:r>
              <a:rPr lang="en-US" sz="2400" dirty="0" smtClean="0"/>
              <a:t>If none exists </a:t>
            </a:r>
            <a:r>
              <a:rPr lang="en-US" sz="2400" dirty="0" smtClean="0"/>
              <a:t>it can </a:t>
            </a:r>
            <a:r>
              <a:rPr lang="en-US" sz="2400" dirty="0" smtClean="0"/>
              <a:t>be installed using </a:t>
            </a:r>
            <a:r>
              <a:rPr lang="en-US" sz="2400" dirty="0" smtClean="0"/>
              <a:t>‘apt-get</a:t>
            </a:r>
            <a:r>
              <a:rPr lang="en-US" sz="2400" dirty="0" smtClean="0"/>
              <a:t>’ </a:t>
            </a:r>
            <a:r>
              <a:rPr lang="en-US" sz="2400" dirty="0" smtClean="0"/>
              <a:t>to download necessary </a:t>
            </a:r>
            <a:r>
              <a:rPr lang="en-US" sz="2400" dirty="0" smtClean="0"/>
              <a:t>packages.</a:t>
            </a:r>
          </a:p>
          <a:p>
            <a:pPr marL="365760" indent="-365760">
              <a:spcBef>
                <a:spcPts val="0"/>
              </a:spcBef>
              <a:spcAft>
                <a:spcPts val="900"/>
              </a:spcAft>
              <a:buSzPct val="140000"/>
            </a:pPr>
            <a:r>
              <a:rPr lang="en-US" sz="2400" dirty="0" smtClean="0"/>
              <a:t>Refer to </a:t>
            </a:r>
            <a:r>
              <a:rPr lang="en-US" sz="2400" dirty="0" smtClean="0"/>
              <a:t>link below for </a:t>
            </a:r>
            <a:r>
              <a:rPr lang="en-US" sz="2400" dirty="0" smtClean="0"/>
              <a:t>details on how to manually install the Python </a:t>
            </a:r>
            <a:r>
              <a:rPr lang="en-US" sz="2400" dirty="0" smtClean="0"/>
              <a:t>packages</a:t>
            </a:r>
            <a:r>
              <a:rPr lang="en-US" sz="2400" dirty="0" smtClean="0"/>
              <a:t> </a:t>
            </a:r>
            <a:r>
              <a:rPr lang="en-US" sz="2400" dirty="0" smtClean="0"/>
              <a:t>on Linux:</a:t>
            </a:r>
          </a:p>
          <a:p>
            <a:pPr marL="731520" lvl="1" indent="-274320">
              <a:spcBef>
                <a:spcPts val="0"/>
              </a:spcBef>
              <a:spcAft>
                <a:spcPts val="1200"/>
              </a:spcAft>
              <a:buFont typeface="Courier New" pitchFamily="49" charset="0"/>
              <a:buChar char="o"/>
            </a:pPr>
            <a:r>
              <a:rPr lang="en-US" sz="1800" dirty="0" smtClean="0">
                <a:hlinkClick r:id="rId3"/>
              </a:rPr>
              <a:t>https://docs.python-guide.org/starting/install3/linux/</a:t>
            </a:r>
            <a:endParaRPr lang="en-US" sz="1800" dirty="0" smtClean="0"/>
          </a:p>
          <a:p>
            <a:pPr marL="365760" indent="-365760">
              <a:spcBef>
                <a:spcPts val="0"/>
              </a:spcBef>
              <a:spcAft>
                <a:spcPts val="900"/>
              </a:spcAft>
              <a:buSzPct val="140000"/>
            </a:pPr>
            <a:r>
              <a:rPr lang="en-US" sz="2400" dirty="0" smtClean="0"/>
              <a:t>Otherwise </a:t>
            </a:r>
            <a:r>
              <a:rPr lang="en-US" sz="2400" dirty="0" smtClean="0"/>
              <a:t>Python </a:t>
            </a:r>
            <a:r>
              <a:rPr lang="en-US" sz="2400" dirty="0" smtClean="0"/>
              <a:t>interpreter should be </a:t>
            </a:r>
            <a:r>
              <a:rPr lang="en-US" sz="2400" dirty="0" smtClean="0"/>
              <a:t>configured and </a:t>
            </a:r>
            <a:r>
              <a:rPr lang="en-US" sz="2400" dirty="0" smtClean="0"/>
              <a:t>ready to </a:t>
            </a:r>
            <a:r>
              <a:rPr lang="en-US" sz="2400" dirty="0" smtClean="0"/>
              <a:t>execute scripts</a:t>
            </a:r>
            <a:r>
              <a:rPr lang="en-US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357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627350" indent="-241289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965156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351218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1737279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123342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509404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2895467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281529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0000"/>
                </a:solidFill>
              </a:rPr>
              <a:t>Page </a:t>
            </a:r>
            <a:fld id="{E2F337C1-FF5C-48F8-8FDE-800CB3CECCA2}" type="slidenum">
              <a:rPr lang="en-US" sz="1000">
                <a:solidFill>
                  <a:srgbClr val="000000"/>
                </a:solidFill>
              </a:rPr>
              <a:pPr eaLnBrk="1" hangingPunct="1"/>
              <a:t>22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15400" cy="666749"/>
          </a:xfrm>
        </p:spPr>
        <p:txBody>
          <a:bodyPr/>
          <a:lstStyle/>
          <a:p>
            <a:pPr algn="l" eaLnBrk="1" hangingPunct="1"/>
            <a:r>
              <a:rPr lang="en-US" b="1" u="sng" dirty="0" smtClean="0"/>
              <a:t>Python Scripts</a:t>
            </a:r>
            <a:endParaRPr lang="en-US" b="1" u="sng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76200" y="666750"/>
            <a:ext cx="88392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630" tIns="40816" rIns="81630" bIns="40816" numCol="1" anchor="t" anchorCtr="0" compatLnSpc="1">
            <a:prstTxWarp prst="textNoShape">
              <a:avLst/>
            </a:prstTxWarp>
          </a:bodyPr>
          <a:lstStyle>
            <a:lvl1pPr marL="305667" indent="-305667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3619" indent="-256063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tx1"/>
                </a:solidFill>
                <a:latin typeface="+mn-lt"/>
              </a:defRPr>
            </a:lvl2pPr>
            <a:lvl3pPr marL="1020230" indent="-203778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429126" indent="-205119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1836682" indent="-203778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222787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608893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2994998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381104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365760" indent="-365760">
              <a:spcBef>
                <a:spcPts val="0"/>
              </a:spcBef>
              <a:spcAft>
                <a:spcPts val="900"/>
              </a:spcAft>
              <a:buSzPct val="140000"/>
            </a:pPr>
            <a:r>
              <a:rPr lang="en-US" sz="2200" dirty="0"/>
              <a:t>S</a:t>
            </a:r>
            <a:r>
              <a:rPr lang="en-US" sz="2200" dirty="0" smtClean="0"/>
              <a:t>cripts have </a:t>
            </a:r>
            <a:r>
              <a:rPr lang="en-US" sz="2200" dirty="0" smtClean="0"/>
              <a:t>extension </a:t>
            </a:r>
            <a:r>
              <a:rPr lang="en-US" sz="2200" dirty="0" smtClean="0"/>
              <a:t>of ‘.</a:t>
            </a:r>
            <a:r>
              <a:rPr lang="en-US" sz="2200" dirty="0" err="1" smtClean="0"/>
              <a:t>py</a:t>
            </a:r>
            <a:r>
              <a:rPr lang="en-US" sz="2200" dirty="0" smtClean="0"/>
              <a:t>’</a:t>
            </a:r>
            <a:r>
              <a:rPr lang="en-US" sz="2200" dirty="0" smtClean="0"/>
              <a:t> </a:t>
            </a:r>
            <a:r>
              <a:rPr lang="en-US" sz="2200" dirty="0" smtClean="0"/>
              <a:t>and contain </a:t>
            </a:r>
            <a:r>
              <a:rPr lang="en-US" sz="2200" dirty="0" smtClean="0"/>
              <a:t>code </a:t>
            </a:r>
            <a:r>
              <a:rPr lang="en-US" sz="2200" dirty="0" smtClean="0"/>
              <a:t>that is  executed by </a:t>
            </a:r>
            <a:r>
              <a:rPr lang="en-US" sz="2200" dirty="0" smtClean="0"/>
              <a:t>Python </a:t>
            </a:r>
            <a:r>
              <a:rPr lang="en-US" sz="2200" dirty="0" smtClean="0"/>
              <a:t>interpreter.</a:t>
            </a:r>
          </a:p>
          <a:p>
            <a:pPr marL="365760" indent="-365760">
              <a:spcBef>
                <a:spcPts val="0"/>
              </a:spcBef>
              <a:spcAft>
                <a:spcPts val="900"/>
              </a:spcAft>
              <a:buSzPct val="140000"/>
            </a:pPr>
            <a:r>
              <a:rPr lang="en-US" sz="2200" dirty="0"/>
              <a:t>C</a:t>
            </a:r>
            <a:r>
              <a:rPr lang="en-US" sz="2200" dirty="0" smtClean="0"/>
              <a:t>ontain code with </a:t>
            </a:r>
            <a:r>
              <a:rPr lang="en-US" sz="2200" dirty="0" smtClean="0"/>
              <a:t>requests </a:t>
            </a:r>
            <a:r>
              <a:rPr lang="en-US" sz="2200" dirty="0" smtClean="0"/>
              <a:t>and responses necessary to interact with </a:t>
            </a:r>
            <a:r>
              <a:rPr lang="en-US" sz="2200" dirty="0" smtClean="0"/>
              <a:t>website </a:t>
            </a:r>
            <a:r>
              <a:rPr lang="en-US" sz="2200" dirty="0" smtClean="0"/>
              <a:t>and export message data in Excel format.</a:t>
            </a:r>
          </a:p>
          <a:p>
            <a:pPr marL="365760" indent="-365760">
              <a:spcBef>
                <a:spcPts val="0"/>
              </a:spcBef>
              <a:spcAft>
                <a:spcPts val="900"/>
              </a:spcAft>
              <a:buSzPct val="140000"/>
            </a:pPr>
            <a:r>
              <a:rPr lang="en-US" sz="2200" dirty="0"/>
              <a:t>P</a:t>
            </a:r>
            <a:r>
              <a:rPr lang="en-US" sz="2200" dirty="0" smtClean="0"/>
              <a:t>erform a number of interactive steps including:</a:t>
            </a:r>
          </a:p>
          <a:p>
            <a:pPr marL="731520" lvl="1" indent="-274320"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600" dirty="0" smtClean="0"/>
              <a:t>Login to </a:t>
            </a:r>
            <a:r>
              <a:rPr lang="en-US" sz="1600" dirty="0" smtClean="0"/>
              <a:t>DCS website</a:t>
            </a:r>
            <a:endParaRPr lang="en-US" sz="1600" dirty="0" smtClean="0"/>
          </a:p>
          <a:p>
            <a:pPr marL="731520" lvl="1" indent="-274320"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600" dirty="0" smtClean="0"/>
              <a:t>Apply </a:t>
            </a:r>
            <a:r>
              <a:rPr lang="en-US" sz="1600" dirty="0" smtClean="0"/>
              <a:t>pre-defined </a:t>
            </a:r>
            <a:r>
              <a:rPr lang="en-US" sz="1600" dirty="0" smtClean="0"/>
              <a:t>saved </a:t>
            </a:r>
            <a:r>
              <a:rPr lang="en-US" sz="1600" dirty="0" smtClean="0"/>
              <a:t>filter</a:t>
            </a:r>
            <a:endParaRPr lang="en-US" sz="1600" dirty="0" smtClean="0"/>
          </a:p>
          <a:p>
            <a:pPr marL="731520" lvl="1" indent="-274320"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600" dirty="0" smtClean="0"/>
              <a:t>Increase </a:t>
            </a:r>
            <a:r>
              <a:rPr lang="en-US" sz="1600" dirty="0" smtClean="0"/>
              <a:t>export </a:t>
            </a:r>
            <a:r>
              <a:rPr lang="en-US" sz="1600" dirty="0" smtClean="0"/>
              <a:t>message </a:t>
            </a:r>
            <a:r>
              <a:rPr lang="en-US" sz="1600" dirty="0" smtClean="0"/>
              <a:t>limit</a:t>
            </a:r>
            <a:endParaRPr lang="en-US" sz="1600" dirty="0" smtClean="0"/>
          </a:p>
          <a:p>
            <a:pPr marL="731520" lvl="1" indent="-274320"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600" dirty="0" smtClean="0"/>
              <a:t>Export messages to </a:t>
            </a:r>
            <a:r>
              <a:rPr lang="en-US" sz="1600" dirty="0" smtClean="0"/>
              <a:t>Excel file</a:t>
            </a:r>
            <a:endParaRPr lang="en-US" sz="1600" dirty="0" smtClean="0"/>
          </a:p>
          <a:p>
            <a:pPr marL="731520" lvl="1" indent="-274320"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600" dirty="0" smtClean="0"/>
              <a:t>Logout of </a:t>
            </a:r>
            <a:r>
              <a:rPr lang="en-US" sz="1600" dirty="0" smtClean="0"/>
              <a:t>DCS website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79167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627350" indent="-241289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965156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351218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1737279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123342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509404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2895467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281529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0000"/>
                </a:solidFill>
              </a:rPr>
              <a:t>Page </a:t>
            </a:r>
            <a:fld id="{E2F337C1-FF5C-48F8-8FDE-800CB3CECCA2}" type="slidenum">
              <a:rPr lang="en-US" sz="1000">
                <a:solidFill>
                  <a:srgbClr val="000000"/>
                </a:solidFill>
              </a:rPr>
              <a:pPr eaLnBrk="1" hangingPunct="1"/>
              <a:t>23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15400" cy="666749"/>
          </a:xfrm>
        </p:spPr>
        <p:txBody>
          <a:bodyPr/>
          <a:lstStyle/>
          <a:p>
            <a:pPr algn="l" eaLnBrk="1" hangingPunct="1"/>
            <a:r>
              <a:rPr lang="en-US" b="1" u="sng" dirty="0" smtClean="0"/>
              <a:t>Python Example</a:t>
            </a:r>
            <a:endParaRPr lang="en-US" b="1" u="sng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7700"/>
            <a:ext cx="8839200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923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627350" indent="-241289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965156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351218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1737279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123342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509404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2895467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281529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0000"/>
                </a:solidFill>
              </a:rPr>
              <a:t>Page </a:t>
            </a:r>
            <a:fld id="{E2F337C1-FF5C-48F8-8FDE-800CB3CECCA2}" type="slidenum">
              <a:rPr lang="en-US" sz="1000">
                <a:solidFill>
                  <a:srgbClr val="000000"/>
                </a:solidFill>
              </a:rPr>
              <a:pPr eaLnBrk="1" hangingPunct="1"/>
              <a:t>24</a:t>
            </a:fld>
            <a:endParaRPr lang="en-US" sz="100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150"/>
            <a:ext cx="8991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627350" indent="-241289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965156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351218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1737279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123342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509404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2895467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281529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0000"/>
                </a:solidFill>
              </a:rPr>
              <a:t>Page </a:t>
            </a:r>
            <a:fld id="{E2F337C1-FF5C-48F8-8FDE-800CB3CECCA2}" type="slidenum">
              <a:rPr lang="en-US" sz="1000">
                <a:solidFill>
                  <a:srgbClr val="000000"/>
                </a:solidFill>
              </a:rPr>
              <a:pPr eaLnBrk="1" hangingPunct="1"/>
              <a:t>25</a:t>
            </a:fld>
            <a:endParaRPr lang="en-US" sz="1000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59"/>
            <a:ext cx="8991600" cy="4499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736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627350" indent="-241289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965156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351218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1737279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123342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509404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2895467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281529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0000"/>
                </a:solidFill>
              </a:rPr>
              <a:t>Page </a:t>
            </a:r>
            <a:fld id="{E2F337C1-FF5C-48F8-8FDE-800CB3CECCA2}" type="slidenum">
              <a:rPr lang="en-US" sz="1000">
                <a:solidFill>
                  <a:srgbClr val="000000"/>
                </a:solidFill>
              </a:rPr>
              <a:pPr eaLnBrk="1" hangingPunct="1"/>
              <a:t>26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15400" cy="666749"/>
          </a:xfrm>
        </p:spPr>
        <p:txBody>
          <a:bodyPr/>
          <a:lstStyle/>
          <a:p>
            <a:pPr algn="l" eaLnBrk="1" hangingPunct="1"/>
            <a:r>
              <a:rPr lang="en-US" b="1" u="sng" dirty="0" smtClean="0"/>
              <a:t>Scheduling</a:t>
            </a:r>
            <a:endParaRPr lang="en-US" b="1" u="sng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76200" y="742950"/>
            <a:ext cx="8915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630" tIns="40816" rIns="81630" bIns="40816" numCol="1" anchor="t" anchorCtr="0" compatLnSpc="1">
            <a:prstTxWarp prst="textNoShape">
              <a:avLst/>
            </a:prstTxWarp>
          </a:bodyPr>
          <a:lstStyle>
            <a:lvl1pPr marL="305667" indent="-305667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3619" indent="-256063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tx1"/>
                </a:solidFill>
                <a:latin typeface="+mn-lt"/>
              </a:defRPr>
            </a:lvl2pPr>
            <a:lvl3pPr marL="1020230" indent="-203778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429126" indent="-205119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1836682" indent="-203778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222787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608893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2994998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381104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365760" indent="-365760">
              <a:spcBef>
                <a:spcPts val="0"/>
              </a:spcBef>
              <a:spcAft>
                <a:spcPts val="900"/>
              </a:spcAft>
              <a:buSzPct val="140000"/>
            </a:pPr>
            <a:r>
              <a:rPr lang="en-US" sz="2400" dirty="0" smtClean="0"/>
              <a:t>cURL and Python scripts must be executed by a scheduling utility for on-going automated message data retrieval.</a:t>
            </a:r>
          </a:p>
          <a:p>
            <a:pPr marL="365760" indent="-365760">
              <a:spcBef>
                <a:spcPts val="0"/>
              </a:spcBef>
              <a:spcAft>
                <a:spcPts val="900"/>
              </a:spcAft>
              <a:buSzPct val="140000"/>
            </a:pPr>
            <a:r>
              <a:rPr lang="en-US" sz="2400" dirty="0" smtClean="0"/>
              <a:t>The utility used to control when and how often the script executes depends on the operating system.</a:t>
            </a:r>
          </a:p>
          <a:p>
            <a:pPr marL="731520" lvl="1" indent="-274320">
              <a:spcBef>
                <a:spcPts val="0"/>
              </a:spcBef>
              <a:spcAft>
                <a:spcPts val="600"/>
              </a:spcAft>
              <a:buSzPct val="140000"/>
              <a:buFont typeface="Arial" pitchFamily="34" charset="0"/>
              <a:buChar char="◦"/>
            </a:pPr>
            <a:r>
              <a:rPr lang="en-US" sz="2000" dirty="0" smtClean="0"/>
              <a:t>Windows scripts can be executed by the task manager in Windows 10, or as basic scheduled tasks for older versions.</a:t>
            </a:r>
          </a:p>
          <a:p>
            <a:pPr marL="1188720" lvl="2" indent="-182880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−"/>
            </a:pPr>
            <a:r>
              <a:rPr lang="en-US" sz="1400" dirty="0" smtClean="0">
                <a:solidFill>
                  <a:schemeClr val="accent6"/>
                </a:solidFill>
                <a:hlinkClick r:id="rId3"/>
              </a:rPr>
              <a:t>https://www.windowscentral.com/how-create-automated-task-using-task-scheduler-windows-10</a:t>
            </a:r>
            <a:endParaRPr lang="en-US" sz="1400" dirty="0" smtClean="0">
              <a:solidFill>
                <a:schemeClr val="accent6"/>
              </a:solidFill>
            </a:endParaRPr>
          </a:p>
          <a:p>
            <a:pPr marL="731520" lvl="1" indent="-274320">
              <a:spcBef>
                <a:spcPts val="0"/>
              </a:spcBef>
              <a:spcAft>
                <a:spcPts val="600"/>
              </a:spcAft>
              <a:buSzPct val="140000"/>
              <a:buFont typeface="Arial" pitchFamily="34" charset="0"/>
              <a:buChar char="◦"/>
            </a:pPr>
            <a:r>
              <a:rPr lang="en-US" sz="2000" dirty="0" smtClean="0"/>
              <a:t>Linux scripts can be executed as ‘jobs’ by the Crontab time-based scheduling utility, or implemented as a full service.</a:t>
            </a:r>
          </a:p>
          <a:p>
            <a:pPr marL="1188720" lvl="2" indent="-182880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−"/>
            </a:pPr>
            <a:r>
              <a:rPr lang="en-US" sz="1400" dirty="0" smtClean="0">
                <a:hlinkClick r:id="rId4"/>
              </a:rPr>
              <a:t>https://opensource.com/article/17/11/how-use-cron-linux</a:t>
            </a:r>
            <a:endParaRPr lang="en-US" sz="1400" dirty="0" smtClean="0"/>
          </a:p>
          <a:p>
            <a:pPr marL="45720" indent="0">
              <a:spcBef>
                <a:spcPts val="0"/>
              </a:spcBef>
              <a:spcAft>
                <a:spcPts val="900"/>
              </a:spcAft>
              <a:buFontTx/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5178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627350" indent="-241289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965156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351218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1737279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123342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509404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2895467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281529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0000"/>
                </a:solidFill>
              </a:rPr>
              <a:t>Page </a:t>
            </a:r>
            <a:fld id="{E2F337C1-FF5C-48F8-8FDE-800CB3CECCA2}" type="slidenum">
              <a:rPr lang="en-US" sz="1000">
                <a:solidFill>
                  <a:srgbClr val="000000"/>
                </a:solidFill>
              </a:rPr>
              <a:pPr eaLnBrk="1" hangingPunct="1"/>
              <a:t>27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1"/>
            <a:ext cx="8991600" cy="506729"/>
          </a:xfrm>
        </p:spPr>
        <p:txBody>
          <a:bodyPr/>
          <a:lstStyle/>
          <a:p>
            <a:pPr algn="l" eaLnBrk="1" hangingPunct="1"/>
            <a:r>
              <a:rPr lang="en-US" b="1" u="sng" dirty="0" smtClean="0">
                <a:solidFill>
                  <a:srgbClr val="FF0000"/>
                </a:solidFill>
              </a:rPr>
              <a:t>Notice!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7" name="Shape 227"/>
          <p:cNvSpPr txBox="1">
            <a:spLocks/>
          </p:cNvSpPr>
          <p:nvPr/>
        </p:nvSpPr>
        <p:spPr bwMode="auto">
          <a:xfrm>
            <a:off x="76200" y="666750"/>
            <a:ext cx="8991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lvl1pPr marL="305667" indent="-305667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3619" indent="-256063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tx1"/>
                </a:solidFill>
                <a:latin typeface="+mn-lt"/>
              </a:defRPr>
            </a:lvl2pPr>
            <a:lvl3pPr marL="1020230" indent="-203778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429126" indent="-205119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1836682" indent="-203778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222787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608893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2994998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381104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434340" indent="-3429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30000"/>
            </a:pPr>
            <a:endParaRPr lang="en" sz="1600" dirty="0">
              <a:solidFill>
                <a:srgbClr val="000000"/>
              </a:solidFill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76200" y="514350"/>
            <a:ext cx="8991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630" tIns="40816" rIns="81630" bIns="40816" numCol="1" anchor="t" anchorCtr="0" compatLnSpc="1">
            <a:prstTxWarp prst="textNoShape">
              <a:avLst/>
            </a:prstTxWarp>
          </a:bodyPr>
          <a:lstStyle>
            <a:lvl1pPr marL="305667" indent="-305667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3619" indent="-256063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tx1"/>
                </a:solidFill>
                <a:latin typeface="+mn-lt"/>
              </a:defRPr>
            </a:lvl2pPr>
            <a:lvl3pPr marL="1020230" indent="-203778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429126" indent="-205119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1836682" indent="-203778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222787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608893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2994998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381104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365760" indent="-274320">
              <a:spcBef>
                <a:spcPts val="0"/>
              </a:spcBef>
              <a:spcAft>
                <a:spcPts val="900"/>
              </a:spcAft>
              <a:buSzPct val="140000"/>
            </a:pPr>
            <a:r>
              <a:rPr lang="en-US" sz="2300" dirty="0" smtClean="0"/>
              <a:t>Poorly implemented automated systems can create ‘denial of service’ conditions leading to website outages.</a:t>
            </a:r>
          </a:p>
          <a:p>
            <a:pPr marL="365760" indent="-274320">
              <a:spcBef>
                <a:spcPts val="0"/>
              </a:spcBef>
              <a:spcAft>
                <a:spcPts val="900"/>
              </a:spcAft>
              <a:buSzPct val="140000"/>
            </a:pPr>
            <a:r>
              <a:rPr lang="en-US" sz="2300" dirty="0"/>
              <a:t>IT </a:t>
            </a:r>
            <a:r>
              <a:rPr lang="en-US" sz="2300" dirty="0" smtClean="0"/>
              <a:t>Security has </a:t>
            </a:r>
            <a:r>
              <a:rPr lang="en-US" sz="2300" dirty="0"/>
              <a:t>final say on what is allowed on public facing systems such as the DCS website.</a:t>
            </a:r>
          </a:p>
          <a:p>
            <a:pPr marL="742950" lvl="1" indent="-285750">
              <a:spcBef>
                <a:spcPts val="0"/>
              </a:spcBef>
              <a:spcAft>
                <a:spcPts val="900"/>
              </a:spcAft>
              <a:buSzPct val="140000"/>
              <a:buFont typeface="Arial" pitchFamily="34" charset="0"/>
              <a:buChar char="◦"/>
            </a:pPr>
            <a:r>
              <a:rPr lang="en-US" sz="1700" dirty="0"/>
              <a:t>Wary of the field test in general, even prior to </a:t>
            </a:r>
            <a:r>
              <a:rPr lang="en-US" sz="1700" dirty="0" smtClean="0"/>
              <a:t>use of automation</a:t>
            </a:r>
            <a:r>
              <a:rPr lang="en-US" sz="1700" dirty="0"/>
              <a:t>.</a:t>
            </a:r>
          </a:p>
          <a:p>
            <a:pPr marL="742950" lvl="1" indent="-285750">
              <a:spcBef>
                <a:spcPts val="0"/>
              </a:spcBef>
              <a:spcAft>
                <a:spcPts val="900"/>
              </a:spcAft>
              <a:buSzPct val="140000"/>
              <a:buFont typeface="Arial" pitchFamily="34" charset="0"/>
              <a:buChar char="◦"/>
            </a:pPr>
            <a:r>
              <a:rPr lang="en-US" sz="1700" dirty="0" smtClean="0"/>
              <a:t>Recent login </a:t>
            </a:r>
            <a:r>
              <a:rPr lang="en-US" sz="1700" dirty="0"/>
              <a:t>requirement added </a:t>
            </a:r>
            <a:r>
              <a:rPr lang="en-US" sz="1700" dirty="0" smtClean="0"/>
              <a:t>to </a:t>
            </a:r>
            <a:r>
              <a:rPr lang="en-US" sz="1700" dirty="0"/>
              <a:t>help </a:t>
            </a:r>
            <a:r>
              <a:rPr lang="en-US" sz="1700" dirty="0" smtClean="0"/>
              <a:t>alleviate their </a:t>
            </a:r>
            <a:r>
              <a:rPr lang="en-US" sz="1700" dirty="0"/>
              <a:t>concerns.</a:t>
            </a:r>
          </a:p>
          <a:p>
            <a:pPr marL="742950" lvl="1" indent="-285750">
              <a:spcBef>
                <a:spcPts val="0"/>
              </a:spcBef>
              <a:spcAft>
                <a:spcPts val="900"/>
              </a:spcAft>
              <a:buSzPct val="140000"/>
              <a:buFont typeface="Arial" pitchFamily="34" charset="0"/>
              <a:buChar char="◦"/>
            </a:pPr>
            <a:r>
              <a:rPr lang="en-US" sz="1700" dirty="0" smtClean="0">
                <a:solidFill>
                  <a:srgbClr val="FF0000"/>
                </a:solidFill>
              </a:rPr>
              <a:t>BUT… If outages are a problem </a:t>
            </a:r>
            <a:r>
              <a:rPr lang="en-US" sz="1700" u="sng" dirty="0" smtClean="0">
                <a:solidFill>
                  <a:srgbClr val="FF0000"/>
                </a:solidFill>
              </a:rPr>
              <a:t>THEY WILL PUSH FOR REMOVAL </a:t>
            </a:r>
            <a:r>
              <a:rPr lang="en-US" sz="1700" dirty="0" smtClean="0">
                <a:solidFill>
                  <a:srgbClr val="FF0000"/>
                </a:solidFill>
              </a:rPr>
              <a:t>of </a:t>
            </a:r>
            <a:r>
              <a:rPr lang="en-US" sz="1700" dirty="0" smtClean="0">
                <a:solidFill>
                  <a:srgbClr val="FF0000"/>
                </a:solidFill>
              </a:rPr>
              <a:t>field </a:t>
            </a:r>
            <a:r>
              <a:rPr lang="en-US" sz="1700" dirty="0" smtClean="0">
                <a:solidFill>
                  <a:srgbClr val="FF0000"/>
                </a:solidFill>
              </a:rPr>
              <a:t>test.</a:t>
            </a:r>
            <a:endParaRPr lang="en-US" sz="1700" dirty="0">
              <a:solidFill>
                <a:srgbClr val="FF0000"/>
              </a:solidFill>
            </a:endParaRPr>
          </a:p>
          <a:p>
            <a:pPr marL="365760" indent="-274320">
              <a:spcBef>
                <a:spcPts val="0"/>
              </a:spcBef>
              <a:spcAft>
                <a:spcPts val="900"/>
              </a:spcAft>
              <a:buSzPct val="140000"/>
            </a:pPr>
            <a:r>
              <a:rPr lang="en-US" sz="2300" dirty="0" smtClean="0"/>
              <a:t>Imperative </a:t>
            </a:r>
            <a:r>
              <a:rPr lang="en-US" sz="2300" dirty="0"/>
              <a:t>that users are good </a:t>
            </a:r>
            <a:r>
              <a:rPr lang="en-US" sz="2300" dirty="0" smtClean="0"/>
              <a:t>neighbors, </a:t>
            </a:r>
            <a:r>
              <a:rPr lang="en-US" sz="2300" dirty="0"/>
              <a:t>and follow the DCS automation best practices </a:t>
            </a:r>
            <a:r>
              <a:rPr lang="en-US" sz="2300" dirty="0" smtClean="0"/>
              <a:t>when implementing systems, to prevent website outages and loss of the field test feature.</a:t>
            </a:r>
          </a:p>
        </p:txBody>
      </p:sp>
    </p:spTree>
    <p:extLst>
      <p:ext uri="{BB962C8B-B14F-4D97-AF65-F5344CB8AC3E}">
        <p14:creationId xmlns:p14="http://schemas.microsoft.com/office/powerpoint/2010/main" val="271428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91600" cy="514350"/>
          </a:xfrm>
        </p:spPr>
        <p:txBody>
          <a:bodyPr/>
          <a:lstStyle/>
          <a:p>
            <a:pPr algn="l" eaLnBrk="1" hangingPunct="1"/>
            <a:r>
              <a:rPr lang="en-US" sz="2800" b="1" u="sng" dirty="0" smtClean="0"/>
              <a:t>Best </a:t>
            </a:r>
            <a:r>
              <a:rPr lang="en-US" sz="2800" b="1" u="sng" dirty="0" smtClean="0"/>
              <a:t>Practices - General</a:t>
            </a:r>
            <a:endParaRPr lang="en-US" sz="2800" b="1" u="sng" dirty="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4714875"/>
            <a:ext cx="2896810" cy="428625"/>
          </a:xfrm>
          <a:noFill/>
        </p:spPr>
        <p:txBody>
          <a:bodyPr/>
          <a:lstStyle>
            <a:lvl1pPr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627350" indent="-241289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965156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351218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1737279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123342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509404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2895467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281529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200" dirty="0">
              <a:solidFill>
                <a:srgbClr val="000000"/>
              </a:solidFill>
            </a:endParaRPr>
          </a:p>
          <a:p>
            <a:pPr eaLnBrk="1" hangingPunct="1"/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627350" indent="-241289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965156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351218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1737279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123342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509404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2895467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281529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0000"/>
                </a:solidFill>
              </a:rPr>
              <a:t>Page </a:t>
            </a:r>
            <a:fld id="{E2F337C1-FF5C-48F8-8FDE-800CB3CECCA2}" type="slidenum">
              <a:rPr lang="en-US" sz="1000">
                <a:solidFill>
                  <a:srgbClr val="000000"/>
                </a:solidFill>
              </a:rPr>
              <a:pPr eaLnBrk="1" hangingPunct="1"/>
              <a:t>28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76200" y="514350"/>
            <a:ext cx="8915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630" tIns="40816" rIns="81630" bIns="40816" numCol="1" anchor="t" anchorCtr="0" compatLnSpc="1">
            <a:prstTxWarp prst="textNoShape">
              <a:avLst/>
            </a:prstTxWarp>
          </a:bodyPr>
          <a:lstStyle>
            <a:lvl1pPr marL="305667" indent="-305667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3619" indent="-256063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tx1"/>
                </a:solidFill>
                <a:latin typeface="+mn-lt"/>
              </a:defRPr>
            </a:lvl2pPr>
            <a:lvl3pPr marL="1020230" indent="-203778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429126" indent="-205119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1836682" indent="-203778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222787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608893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2994998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381104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365760" indent="-274320">
              <a:spcBef>
                <a:spcPts val="0"/>
              </a:spcBef>
              <a:spcAft>
                <a:spcPts val="900"/>
              </a:spcAft>
              <a:buSzPct val="140000"/>
            </a:pPr>
            <a:r>
              <a:rPr lang="en-US" sz="2300" dirty="0" smtClean="0">
                <a:solidFill>
                  <a:srgbClr val="FF0000"/>
                </a:solidFill>
              </a:rPr>
              <a:t>NOT INTENDED for large organizations or users </a:t>
            </a:r>
            <a:r>
              <a:rPr lang="en-US" sz="2300" dirty="0">
                <a:solidFill>
                  <a:srgbClr val="FF0000"/>
                </a:solidFill>
              </a:rPr>
              <a:t>with many platforms where </a:t>
            </a:r>
            <a:r>
              <a:rPr lang="en-US" sz="2300" dirty="0" smtClean="0">
                <a:solidFill>
                  <a:srgbClr val="FF0000"/>
                </a:solidFill>
              </a:rPr>
              <a:t>receive </a:t>
            </a:r>
            <a:r>
              <a:rPr lang="en-US" sz="2300" dirty="0">
                <a:solidFill>
                  <a:srgbClr val="FF0000"/>
                </a:solidFill>
              </a:rPr>
              <a:t>system or </a:t>
            </a:r>
            <a:r>
              <a:rPr lang="en-US" sz="2300" dirty="0" smtClean="0">
                <a:solidFill>
                  <a:srgbClr val="FF0000"/>
                </a:solidFill>
              </a:rPr>
              <a:t>software is more </a:t>
            </a:r>
            <a:r>
              <a:rPr lang="en-US" sz="2300" dirty="0">
                <a:solidFill>
                  <a:srgbClr val="FF0000"/>
                </a:solidFill>
              </a:rPr>
              <a:t>appropriate.</a:t>
            </a:r>
            <a:r>
              <a:rPr lang="en-US" sz="2300" dirty="0"/>
              <a:t> </a:t>
            </a:r>
            <a:endParaRPr lang="en-US" sz="2300" dirty="0" smtClean="0"/>
          </a:p>
          <a:p>
            <a:pPr marL="365760" indent="-274320">
              <a:spcBef>
                <a:spcPts val="0"/>
              </a:spcBef>
              <a:spcAft>
                <a:spcPts val="900"/>
              </a:spcAft>
              <a:buSzPct val="140000"/>
            </a:pPr>
            <a:r>
              <a:rPr lang="en-US" sz="2200" dirty="0" smtClean="0"/>
              <a:t>Use only </a:t>
            </a:r>
            <a:r>
              <a:rPr lang="en-US" sz="2200" dirty="0"/>
              <a:t>cURL or Python tools </a:t>
            </a:r>
            <a:r>
              <a:rPr lang="en-US" sz="2200" dirty="0" smtClean="0"/>
              <a:t>(if possible) to ensure compatibility </a:t>
            </a:r>
            <a:r>
              <a:rPr lang="en-US" sz="2200" dirty="0"/>
              <a:t>and prevent problems with server requests</a:t>
            </a:r>
            <a:r>
              <a:rPr lang="en-US" sz="2200" dirty="0" smtClean="0"/>
              <a:t>.</a:t>
            </a:r>
          </a:p>
          <a:p>
            <a:pPr marL="365760" indent="-274320">
              <a:spcBef>
                <a:spcPts val="0"/>
              </a:spcBef>
              <a:spcAft>
                <a:spcPts val="600"/>
              </a:spcAft>
              <a:buSzPct val="140000"/>
            </a:pPr>
            <a:r>
              <a:rPr lang="en-US" sz="2200" dirty="0"/>
              <a:t>Create a DCS website </a:t>
            </a:r>
            <a:r>
              <a:rPr lang="en-US" sz="2200" dirty="0" smtClean="0"/>
              <a:t>field test account </a:t>
            </a:r>
            <a:r>
              <a:rPr lang="en-US" sz="2200" dirty="0"/>
              <a:t>for </a:t>
            </a:r>
            <a:r>
              <a:rPr lang="en-US" sz="2200" dirty="0" smtClean="0"/>
              <a:t>automated systems</a:t>
            </a:r>
            <a:r>
              <a:rPr lang="en-US" sz="2400" dirty="0" smtClean="0"/>
              <a:t>.</a:t>
            </a:r>
            <a:endParaRPr lang="en-US" sz="2400" dirty="0"/>
          </a:p>
          <a:p>
            <a:pPr marL="735142" lvl="1" indent="-285750">
              <a:spcBef>
                <a:spcPts val="0"/>
              </a:spcBef>
              <a:spcAft>
                <a:spcPts val="600"/>
              </a:spcAft>
              <a:buSzPct val="140000"/>
              <a:buFont typeface="Arial" pitchFamily="34" charset="0"/>
              <a:buChar char="◦"/>
            </a:pPr>
            <a:r>
              <a:rPr lang="en-US" sz="1600" dirty="0"/>
              <a:t>Do not use an account that is also used for management purposes.</a:t>
            </a:r>
          </a:p>
          <a:p>
            <a:pPr marL="735142" lvl="1" indent="-285750">
              <a:spcBef>
                <a:spcPts val="0"/>
              </a:spcBef>
              <a:spcAft>
                <a:spcPts val="900"/>
              </a:spcAft>
              <a:buSzPct val="140000"/>
              <a:buFont typeface="Arial" pitchFamily="34" charset="0"/>
              <a:buChar char="◦"/>
            </a:pPr>
            <a:r>
              <a:rPr lang="en-US" sz="1600" dirty="0"/>
              <a:t>Conflicts occur when attempting a login using an account </a:t>
            </a:r>
            <a:r>
              <a:rPr lang="en-US" sz="1600" dirty="0" smtClean="0"/>
              <a:t>already </a:t>
            </a:r>
            <a:r>
              <a:rPr lang="en-US" sz="1600" dirty="0"/>
              <a:t>logged in.</a:t>
            </a:r>
            <a:endParaRPr lang="en-US" sz="2400" dirty="0" smtClean="0"/>
          </a:p>
          <a:p>
            <a:pPr marL="365760" indent="-274320">
              <a:spcBef>
                <a:spcPts val="0"/>
              </a:spcBef>
              <a:spcAft>
                <a:spcPts val="600"/>
              </a:spcAft>
              <a:buSzPct val="140000"/>
            </a:pPr>
            <a:r>
              <a:rPr lang="en-US" sz="2200" dirty="0" smtClean="0"/>
              <a:t>Account will require some human interaction. </a:t>
            </a:r>
          </a:p>
          <a:p>
            <a:pPr marL="735142" lvl="1" indent="-285750">
              <a:spcBef>
                <a:spcPts val="0"/>
              </a:spcBef>
              <a:spcAft>
                <a:spcPts val="600"/>
              </a:spcAft>
              <a:buSzPct val="140000"/>
              <a:buFont typeface="Arial" pitchFamily="34" charset="0"/>
              <a:buChar char="◦"/>
            </a:pPr>
            <a:r>
              <a:rPr lang="en-US" sz="1600" dirty="0" smtClean="0"/>
              <a:t>Password resets still apply!</a:t>
            </a:r>
          </a:p>
          <a:p>
            <a:pPr marL="735142" lvl="1" indent="-285750">
              <a:spcBef>
                <a:spcPts val="0"/>
              </a:spcBef>
              <a:spcAft>
                <a:spcPts val="500"/>
              </a:spcAft>
              <a:buSzPct val="140000"/>
              <a:buFont typeface="Arial" pitchFamily="34" charset="0"/>
              <a:buChar char="◦"/>
            </a:pPr>
            <a:r>
              <a:rPr lang="en-US" sz="1600" dirty="0" smtClean="0"/>
              <a:t>Manually login periodically to reset account password.</a:t>
            </a:r>
          </a:p>
          <a:p>
            <a:pPr marL="274320" indent="-228600">
              <a:spcBef>
                <a:spcPts val="0"/>
              </a:spcBef>
              <a:spcAft>
                <a:spcPts val="600"/>
              </a:spcAft>
              <a:buSzPct val="140000"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601000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4714875"/>
            <a:ext cx="2896810" cy="428625"/>
          </a:xfrm>
          <a:noFill/>
        </p:spPr>
        <p:txBody>
          <a:bodyPr/>
          <a:lstStyle>
            <a:lvl1pPr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627350" indent="-241289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965156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351218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1737279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123342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509404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2895467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281529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200" dirty="0">
              <a:solidFill>
                <a:srgbClr val="000000"/>
              </a:solidFill>
            </a:endParaRPr>
          </a:p>
          <a:p>
            <a:pPr eaLnBrk="1" hangingPunct="1"/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627350" indent="-241289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965156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351218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1737279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123342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509404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2895467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281529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0000"/>
                </a:solidFill>
              </a:rPr>
              <a:t>Page </a:t>
            </a:r>
            <a:fld id="{E2F337C1-FF5C-48F8-8FDE-800CB3CECCA2}" type="slidenum">
              <a:rPr lang="en-US" sz="1000">
                <a:solidFill>
                  <a:srgbClr val="000000"/>
                </a:solidFill>
              </a:rPr>
              <a:pPr eaLnBrk="1" hangingPunct="1"/>
              <a:t>29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91600" cy="514350"/>
          </a:xfrm>
        </p:spPr>
        <p:txBody>
          <a:bodyPr/>
          <a:lstStyle/>
          <a:p>
            <a:pPr algn="l" eaLnBrk="1" hangingPunct="1"/>
            <a:r>
              <a:rPr lang="en-US" sz="2800" b="1" u="sng" dirty="0" smtClean="0"/>
              <a:t>Best </a:t>
            </a:r>
            <a:r>
              <a:rPr lang="en-US" sz="2800" b="1" u="sng" dirty="0" smtClean="0"/>
              <a:t>Practices - Frequency</a:t>
            </a:r>
            <a:endParaRPr lang="en-US" sz="2800" b="1" u="sng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76200" y="590550"/>
            <a:ext cx="8991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630" tIns="40816" rIns="81630" bIns="40816" numCol="1" anchor="t" anchorCtr="0" compatLnSpc="1">
            <a:prstTxWarp prst="textNoShape">
              <a:avLst/>
            </a:prstTxWarp>
          </a:bodyPr>
          <a:lstStyle>
            <a:lvl1pPr marL="305667" indent="-305667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3619" indent="-256063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tx1"/>
                </a:solidFill>
                <a:latin typeface="+mn-lt"/>
              </a:defRPr>
            </a:lvl2pPr>
            <a:lvl3pPr marL="1020230" indent="-203778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429126" indent="-205119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1836682" indent="-203778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222787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608893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2994998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381104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365760" indent="-274320">
              <a:spcBef>
                <a:spcPts val="0"/>
              </a:spcBef>
              <a:spcAft>
                <a:spcPts val="900"/>
              </a:spcAft>
              <a:buSzPct val="140000"/>
            </a:pPr>
            <a:r>
              <a:rPr lang="en-US" sz="2300" dirty="0" smtClean="0"/>
              <a:t>Denial of service causing outages directly related to how often field test requests occur.</a:t>
            </a:r>
          </a:p>
          <a:p>
            <a:pPr marL="735142" lvl="1" indent="-285750">
              <a:spcBef>
                <a:spcPts val="0"/>
              </a:spcBef>
              <a:spcAft>
                <a:spcPts val="900"/>
              </a:spcAft>
              <a:buSzPct val="140000"/>
              <a:buFont typeface="Arial" pitchFamily="34" charset="0"/>
              <a:buChar char="◦"/>
            </a:pPr>
            <a:r>
              <a:rPr lang="en-US" sz="1700" dirty="0" smtClean="0"/>
              <a:t>Some automated systems observed issuing 10-20 requests per second in response to failed request. </a:t>
            </a:r>
            <a:r>
              <a:rPr lang="en-US" sz="1700" dirty="0" smtClean="0">
                <a:solidFill>
                  <a:srgbClr val="FF0000"/>
                </a:solidFill>
              </a:rPr>
              <a:t>DO NOT DO THIS!</a:t>
            </a:r>
            <a:r>
              <a:rPr lang="en-US" sz="1700" dirty="0" smtClean="0"/>
              <a:t>  </a:t>
            </a:r>
            <a:r>
              <a:rPr lang="en-US" sz="1900" dirty="0" smtClean="0"/>
              <a:t>  </a:t>
            </a:r>
          </a:p>
          <a:p>
            <a:pPr marL="365760" indent="-274320">
              <a:spcBef>
                <a:spcPts val="0"/>
              </a:spcBef>
              <a:spcAft>
                <a:spcPts val="900"/>
              </a:spcAft>
              <a:buSzPct val="140000"/>
            </a:pPr>
            <a:r>
              <a:rPr lang="en-US" sz="2300" dirty="0" smtClean="0">
                <a:solidFill>
                  <a:srgbClr val="FF0000"/>
                </a:solidFill>
              </a:rPr>
              <a:t>Execute </a:t>
            </a:r>
            <a:r>
              <a:rPr lang="en-US" sz="2300" dirty="0">
                <a:solidFill>
                  <a:srgbClr val="FF0000"/>
                </a:solidFill>
              </a:rPr>
              <a:t>scripts </a:t>
            </a:r>
            <a:r>
              <a:rPr lang="en-US" sz="2300" dirty="0" smtClean="0">
                <a:solidFill>
                  <a:srgbClr val="FF0000"/>
                </a:solidFill>
              </a:rPr>
              <a:t>in-frequently </a:t>
            </a:r>
            <a:r>
              <a:rPr lang="en-US" sz="2300" dirty="0">
                <a:solidFill>
                  <a:srgbClr val="FF0000"/>
                </a:solidFill>
              </a:rPr>
              <a:t>as possible! Ideally only as often as </a:t>
            </a:r>
            <a:r>
              <a:rPr lang="en-US" sz="2300" dirty="0" smtClean="0">
                <a:solidFill>
                  <a:srgbClr val="FF0000"/>
                </a:solidFill>
              </a:rPr>
              <a:t>platform </a:t>
            </a:r>
            <a:r>
              <a:rPr lang="en-US" sz="2300" dirty="0">
                <a:solidFill>
                  <a:srgbClr val="FF0000"/>
                </a:solidFill>
              </a:rPr>
              <a:t>transmits</a:t>
            </a:r>
            <a:r>
              <a:rPr lang="en-US" sz="2300" dirty="0" smtClean="0">
                <a:solidFill>
                  <a:srgbClr val="FF0000"/>
                </a:solidFill>
              </a:rPr>
              <a:t>.</a:t>
            </a:r>
          </a:p>
          <a:p>
            <a:pPr marL="365760" indent="-274320">
              <a:spcBef>
                <a:spcPts val="0"/>
              </a:spcBef>
              <a:spcAft>
                <a:spcPts val="900"/>
              </a:spcAft>
              <a:buSzPct val="140000"/>
            </a:pPr>
            <a:r>
              <a:rPr lang="en-US" sz="2300" dirty="0"/>
              <a:t>Highest frequency </a:t>
            </a:r>
            <a:r>
              <a:rPr lang="en-US" sz="2300" dirty="0" smtClean="0"/>
              <a:t>allowed is </a:t>
            </a:r>
            <a:r>
              <a:rPr lang="en-US" sz="2300" dirty="0"/>
              <a:t>15 minutes to </a:t>
            </a:r>
            <a:r>
              <a:rPr lang="en-US" sz="2300" dirty="0" smtClean="0"/>
              <a:t>account for random transmissions triggered by a condition.</a:t>
            </a:r>
          </a:p>
          <a:p>
            <a:pPr marL="365760" indent="-274320">
              <a:spcBef>
                <a:spcPts val="0"/>
              </a:spcBef>
              <a:spcAft>
                <a:spcPts val="900"/>
              </a:spcAft>
              <a:buSzPct val="140000"/>
            </a:pPr>
            <a:r>
              <a:rPr lang="en-US" sz="2300" dirty="0"/>
              <a:t>Cool-down period </a:t>
            </a:r>
            <a:r>
              <a:rPr lang="en-US" sz="2300" dirty="0" smtClean="0"/>
              <a:t>used to enforce request </a:t>
            </a:r>
            <a:r>
              <a:rPr lang="en-US" sz="2300" dirty="0"/>
              <a:t>frequency limit</a:t>
            </a:r>
            <a:r>
              <a:rPr lang="en-US" sz="2300" dirty="0" smtClean="0"/>
              <a:t>.</a:t>
            </a:r>
          </a:p>
          <a:p>
            <a:pPr marL="365760" indent="-274320">
              <a:spcBef>
                <a:spcPts val="0"/>
              </a:spcBef>
              <a:spcAft>
                <a:spcPts val="500"/>
              </a:spcAft>
              <a:buSzPct val="140000"/>
            </a:pPr>
            <a:r>
              <a:rPr lang="en-US" sz="2300" dirty="0"/>
              <a:t>R</a:t>
            </a:r>
            <a:r>
              <a:rPr lang="en-US" sz="2300" dirty="0" smtClean="0"/>
              <a:t>equests during cool-down period immediately rejected.</a:t>
            </a:r>
            <a:endParaRPr lang="en-US" sz="2300" dirty="0" smtClean="0"/>
          </a:p>
        </p:txBody>
      </p:sp>
    </p:spTree>
    <p:extLst>
      <p:ext uri="{BB962C8B-B14F-4D97-AF65-F5344CB8AC3E}">
        <p14:creationId xmlns:p14="http://schemas.microsoft.com/office/powerpoint/2010/main" val="402805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627350" indent="-241289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965156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351218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1737279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123342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509404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2895467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281529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0000"/>
                </a:solidFill>
              </a:rPr>
              <a:t>Page </a:t>
            </a:r>
            <a:fld id="{E2F337C1-FF5C-48F8-8FDE-800CB3CECCA2}" type="slidenum">
              <a:rPr lang="en-US" sz="1000">
                <a:solidFill>
                  <a:srgbClr val="000000"/>
                </a:solidFill>
              </a:rPr>
              <a:pPr eaLnBrk="1" hangingPunct="1"/>
              <a:t>3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"/>
            <a:ext cx="8991600" cy="514350"/>
          </a:xfrm>
        </p:spPr>
        <p:txBody>
          <a:bodyPr/>
          <a:lstStyle/>
          <a:p>
            <a:pPr algn="l" eaLnBrk="1" hangingPunct="1"/>
            <a:r>
              <a:rPr lang="en-US" b="1" u="sng" dirty="0" smtClean="0"/>
              <a:t>Field Test Form</a:t>
            </a:r>
            <a:endParaRPr lang="en-US" b="1" u="sng" dirty="0"/>
          </a:p>
        </p:txBody>
      </p:sp>
      <p:sp>
        <p:nvSpPr>
          <p:cNvPr id="8" name="Shape 166"/>
          <p:cNvSpPr txBox="1">
            <a:spLocks/>
          </p:cNvSpPr>
          <p:nvPr/>
        </p:nvSpPr>
        <p:spPr bwMode="auto">
          <a:xfrm>
            <a:off x="76200" y="590550"/>
            <a:ext cx="8991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lvl1pPr marL="305667" indent="-305667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3619" indent="-256063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tx1"/>
                </a:solidFill>
                <a:latin typeface="+mn-lt"/>
              </a:defRPr>
            </a:lvl2pPr>
            <a:lvl3pPr marL="1020230" indent="-203778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429126" indent="-205119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1836682" indent="-203778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222787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608893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2994998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381104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365760" indent="-36576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50000"/>
            </a:pPr>
            <a:r>
              <a:rPr lang="en-US" sz="2400" dirty="0" smtClean="0">
                <a:solidFill>
                  <a:srgbClr val="000000"/>
                </a:solidFill>
              </a:rPr>
              <a:t>Parameters</a:t>
            </a:r>
          </a:p>
          <a:p>
            <a:pPr marL="731520" lvl="1" indent="-274320"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Courier New" pitchFamily="49" charset="0"/>
              <a:buChar char="o"/>
            </a:pPr>
            <a:r>
              <a:rPr lang="en-US" sz="1700" dirty="0" smtClean="0">
                <a:solidFill>
                  <a:srgbClr val="000000"/>
                </a:solidFill>
              </a:rPr>
              <a:t>DCP Address</a:t>
            </a:r>
          </a:p>
          <a:p>
            <a:pPr marL="731520" lvl="1" indent="-274320"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Courier New" pitchFamily="49" charset="0"/>
              <a:buChar char="o"/>
            </a:pPr>
            <a:r>
              <a:rPr lang="en-US" sz="1700" dirty="0" smtClean="0">
                <a:solidFill>
                  <a:srgbClr val="000000"/>
                </a:solidFill>
              </a:rPr>
              <a:t>Start &amp; End Dates</a:t>
            </a:r>
          </a:p>
          <a:p>
            <a:pPr marL="731520" lvl="1" indent="-274320"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Courier New" pitchFamily="49" charset="0"/>
              <a:buChar char="o"/>
            </a:pPr>
            <a:r>
              <a:rPr lang="en-US" sz="1700" dirty="0" smtClean="0">
                <a:solidFill>
                  <a:srgbClr val="000000"/>
                </a:solidFill>
              </a:rPr>
              <a:t>Hours (Current Day Only)</a:t>
            </a:r>
          </a:p>
          <a:p>
            <a:pPr marL="731520" lvl="1" indent="-27432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Courier New" pitchFamily="49" charset="0"/>
              <a:buChar char="o"/>
            </a:pPr>
            <a:r>
              <a:rPr lang="en-US" sz="1700" dirty="0" smtClean="0">
                <a:solidFill>
                  <a:srgbClr val="000000"/>
                </a:solidFill>
              </a:rPr>
              <a:t>Login Credentials </a:t>
            </a:r>
          </a:p>
          <a:p>
            <a:pPr marL="365760" indent="-36576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50000"/>
            </a:pPr>
            <a:r>
              <a:rPr lang="en-US" sz="2400" dirty="0" smtClean="0">
                <a:solidFill>
                  <a:srgbClr val="000000"/>
                </a:solidFill>
              </a:rPr>
              <a:t>Output</a:t>
            </a:r>
          </a:p>
          <a:p>
            <a:pPr marL="731520" lvl="1" indent="-274320"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Font typeface="Courier New" pitchFamily="49" charset="0"/>
              <a:buChar char="o"/>
            </a:pPr>
            <a:r>
              <a:rPr lang="en-US" sz="1700" dirty="0">
                <a:solidFill>
                  <a:srgbClr val="000000"/>
                </a:solidFill>
              </a:rPr>
              <a:t>Messages </a:t>
            </a:r>
            <a:r>
              <a:rPr lang="en-US" sz="1700" dirty="0" smtClean="0">
                <a:solidFill>
                  <a:srgbClr val="000000"/>
                </a:solidFill>
              </a:rPr>
              <a:t>found in query </a:t>
            </a:r>
            <a:r>
              <a:rPr lang="en-US" sz="1700" dirty="0" smtClean="0">
                <a:solidFill>
                  <a:srgbClr val="000000"/>
                </a:solidFill>
              </a:rPr>
              <a:t>time </a:t>
            </a:r>
            <a:r>
              <a:rPr lang="en-US" sz="1700" dirty="0" smtClean="0">
                <a:solidFill>
                  <a:srgbClr val="000000"/>
                </a:solidFill>
              </a:rPr>
              <a:t>range.</a:t>
            </a:r>
            <a:endParaRPr lang="en-US" sz="1700" dirty="0">
              <a:solidFill>
                <a:srgbClr val="000000"/>
              </a:solidFill>
            </a:endParaRPr>
          </a:p>
          <a:p>
            <a:pPr marL="731520" lvl="1" indent="-27432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Courier New" pitchFamily="49" charset="0"/>
              <a:buChar char="o"/>
            </a:pPr>
            <a:r>
              <a:rPr lang="en-US" sz="1700" dirty="0" smtClean="0">
                <a:solidFill>
                  <a:srgbClr val="000000"/>
                </a:solidFill>
              </a:rPr>
              <a:t>PDT </a:t>
            </a:r>
            <a:r>
              <a:rPr lang="en-US" sz="1700" dirty="0" smtClean="0">
                <a:solidFill>
                  <a:srgbClr val="000000"/>
                </a:solidFill>
              </a:rPr>
              <a:t>group and </a:t>
            </a:r>
            <a:r>
              <a:rPr lang="en-US" sz="1700" dirty="0" smtClean="0">
                <a:solidFill>
                  <a:srgbClr val="000000"/>
                </a:solidFill>
              </a:rPr>
              <a:t>transmit information.</a:t>
            </a:r>
          </a:p>
          <a:p>
            <a:pPr marL="365760" indent="-36576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50000"/>
            </a:pPr>
            <a:r>
              <a:rPr lang="en-US" sz="2400" dirty="0" smtClean="0"/>
              <a:t>Clicking ‘SUBMIT’ sends query to the server for processing.</a:t>
            </a:r>
          </a:p>
          <a:p>
            <a:pPr marL="365760" indent="-365760"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50000"/>
            </a:pPr>
            <a:r>
              <a:rPr lang="en-US" sz="2400" dirty="0" smtClean="0"/>
              <a:t>Returns PDT information and messages in the specified period range if successful. </a:t>
            </a:r>
          </a:p>
          <a:p>
            <a:pPr marL="342900" indent="-342900">
              <a:spcBef>
                <a:spcPts val="0"/>
              </a:spcBef>
            </a:pP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9550"/>
            <a:ext cx="4359349" cy="312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844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4714875"/>
            <a:ext cx="2896810" cy="428625"/>
          </a:xfrm>
          <a:noFill/>
        </p:spPr>
        <p:txBody>
          <a:bodyPr/>
          <a:lstStyle>
            <a:lvl1pPr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627350" indent="-241289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965156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351218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1737279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123342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509404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2895467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281529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200" dirty="0">
              <a:solidFill>
                <a:srgbClr val="000000"/>
              </a:solidFill>
            </a:endParaRPr>
          </a:p>
          <a:p>
            <a:pPr eaLnBrk="1" hangingPunct="1"/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627350" indent="-241289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965156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351218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1737279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123342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509404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2895467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281529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0000"/>
                </a:solidFill>
              </a:rPr>
              <a:t>Page </a:t>
            </a:r>
            <a:fld id="{E2F337C1-FF5C-48F8-8FDE-800CB3CECCA2}" type="slidenum">
              <a:rPr lang="en-US" sz="1000">
                <a:solidFill>
                  <a:srgbClr val="000000"/>
                </a:solidFill>
              </a:rPr>
              <a:pPr eaLnBrk="1" hangingPunct="1"/>
              <a:t>30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91600" cy="514350"/>
          </a:xfrm>
        </p:spPr>
        <p:txBody>
          <a:bodyPr/>
          <a:lstStyle/>
          <a:p>
            <a:pPr algn="l" eaLnBrk="1" hangingPunct="1"/>
            <a:r>
              <a:rPr lang="en-US" sz="2800" b="1" u="sng" dirty="0" smtClean="0"/>
              <a:t>Best </a:t>
            </a:r>
            <a:r>
              <a:rPr lang="en-US" sz="2800" b="1" u="sng" dirty="0" smtClean="0"/>
              <a:t>Practices - Implementation</a:t>
            </a:r>
            <a:endParaRPr lang="en-US" sz="2800" b="1" u="sng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76200" y="514350"/>
            <a:ext cx="8991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630" tIns="40816" rIns="81630" bIns="40816" numCol="1" anchor="t" anchorCtr="0" compatLnSpc="1">
            <a:prstTxWarp prst="textNoShape">
              <a:avLst/>
            </a:prstTxWarp>
          </a:bodyPr>
          <a:lstStyle>
            <a:lvl1pPr marL="305667" indent="-305667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3619" indent="-256063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tx1"/>
                </a:solidFill>
                <a:latin typeface="+mn-lt"/>
              </a:defRPr>
            </a:lvl2pPr>
            <a:lvl3pPr marL="1020230" indent="-203778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429126" indent="-205119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1836682" indent="-203778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222787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608893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2994998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381104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365760" indent="-274320">
              <a:spcBef>
                <a:spcPts val="0"/>
              </a:spcBef>
              <a:spcAft>
                <a:spcPts val="900"/>
              </a:spcAft>
              <a:buSzPct val="140000"/>
            </a:pPr>
            <a:r>
              <a:rPr lang="en-US" sz="2300" dirty="0"/>
              <a:t>Time range should never be greater than one day, </a:t>
            </a:r>
            <a:r>
              <a:rPr lang="en-US" sz="2300" dirty="0" smtClean="0"/>
              <a:t>ideally </a:t>
            </a:r>
            <a:r>
              <a:rPr lang="en-US" sz="2300" dirty="0"/>
              <a:t>the </a:t>
            </a:r>
            <a:r>
              <a:rPr lang="en-US" sz="2300" dirty="0" smtClean="0"/>
              <a:t>default ‘last hour’ option.</a:t>
            </a:r>
          </a:p>
          <a:p>
            <a:pPr marL="735142" lvl="1" indent="-285750">
              <a:spcBef>
                <a:spcPts val="0"/>
              </a:spcBef>
              <a:spcAft>
                <a:spcPts val="900"/>
              </a:spcAft>
              <a:buSzPct val="140000"/>
              <a:buFont typeface="Arial" pitchFamily="34" charset="0"/>
              <a:buChar char="◦"/>
            </a:pPr>
            <a:r>
              <a:rPr lang="en-US" sz="1600" dirty="0"/>
              <a:t> </a:t>
            </a:r>
            <a:r>
              <a:rPr lang="en-US" sz="1600" dirty="0" smtClean="0"/>
              <a:t>No need to query </a:t>
            </a:r>
            <a:r>
              <a:rPr lang="en-US" sz="1600" dirty="0"/>
              <a:t>a</a:t>
            </a:r>
            <a:r>
              <a:rPr lang="en-US" sz="1600" dirty="0" smtClean="0"/>
              <a:t>ny deeper for automated scripts running on schedule.</a:t>
            </a:r>
          </a:p>
          <a:p>
            <a:pPr marL="365760" indent="-274320">
              <a:spcBef>
                <a:spcPts val="0"/>
              </a:spcBef>
              <a:spcAft>
                <a:spcPts val="900"/>
              </a:spcAft>
              <a:buSzPct val="140000"/>
            </a:pPr>
            <a:r>
              <a:rPr lang="en-US" sz="2300" dirty="0" smtClean="0"/>
              <a:t>Test as much as possible prior to deployment to ensure proper execution of script.</a:t>
            </a:r>
          </a:p>
          <a:p>
            <a:pPr marL="735142" lvl="1" indent="-285750">
              <a:spcBef>
                <a:spcPts val="0"/>
              </a:spcBef>
              <a:spcAft>
                <a:spcPts val="900"/>
              </a:spcAft>
              <a:buSzPct val="140000"/>
              <a:buFont typeface="Arial" pitchFamily="34" charset="0"/>
              <a:buChar char="◦"/>
            </a:pPr>
            <a:r>
              <a:rPr lang="en-US" sz="1600" dirty="0" smtClean="0"/>
              <a:t>Evaluate error handling by sending requests during cool-down after successful requests. </a:t>
            </a:r>
          </a:p>
          <a:p>
            <a:pPr marL="365760" indent="-274320">
              <a:spcBef>
                <a:spcPts val="0"/>
              </a:spcBef>
              <a:spcAft>
                <a:spcPts val="900"/>
              </a:spcAft>
              <a:buSzPct val="140000"/>
            </a:pPr>
            <a:r>
              <a:rPr lang="en-US" sz="2300" dirty="0" smtClean="0">
                <a:solidFill>
                  <a:srgbClr val="FF0000"/>
                </a:solidFill>
              </a:rPr>
              <a:t>DO NOT handle </a:t>
            </a:r>
            <a:r>
              <a:rPr lang="en-US" sz="2300" dirty="0">
                <a:solidFill>
                  <a:srgbClr val="FF0000"/>
                </a:solidFill>
              </a:rPr>
              <a:t>server errors </a:t>
            </a:r>
            <a:r>
              <a:rPr lang="en-US" sz="2300" dirty="0" smtClean="0">
                <a:solidFill>
                  <a:srgbClr val="FF0000"/>
                </a:solidFill>
              </a:rPr>
              <a:t>and failures by </a:t>
            </a:r>
            <a:r>
              <a:rPr lang="en-US" sz="2300" dirty="0">
                <a:solidFill>
                  <a:srgbClr val="FF0000"/>
                </a:solidFill>
              </a:rPr>
              <a:t>immediately sending another request!</a:t>
            </a:r>
          </a:p>
          <a:p>
            <a:pPr marL="735142" lvl="1" indent="-285750">
              <a:spcBef>
                <a:spcPts val="0"/>
              </a:spcBef>
              <a:spcAft>
                <a:spcPts val="600"/>
              </a:spcAft>
              <a:buSzPct val="140000"/>
              <a:buFont typeface="Arial" pitchFamily="34" charset="0"/>
              <a:buChar char="◦"/>
            </a:pPr>
            <a:r>
              <a:rPr lang="en-US" sz="1600" dirty="0"/>
              <a:t>E</a:t>
            </a:r>
            <a:r>
              <a:rPr lang="en-US" sz="1600" dirty="0" smtClean="0"/>
              <a:t>xcessive </a:t>
            </a:r>
            <a:r>
              <a:rPr lang="en-US" sz="1600" dirty="0"/>
              <a:t>requests caused by poor error handling </a:t>
            </a:r>
            <a:r>
              <a:rPr lang="en-US" sz="1600" dirty="0" smtClean="0"/>
              <a:t>triggers website outages.</a:t>
            </a:r>
            <a:endParaRPr lang="en-US" sz="1600" dirty="0"/>
          </a:p>
          <a:p>
            <a:pPr marL="735142" lvl="1" indent="-285750">
              <a:spcBef>
                <a:spcPts val="0"/>
              </a:spcBef>
              <a:spcAft>
                <a:spcPts val="600"/>
              </a:spcAft>
              <a:buSzPct val="140000"/>
              <a:buFont typeface="Arial" pitchFamily="34" charset="0"/>
              <a:buChar char="◦"/>
            </a:pPr>
            <a:r>
              <a:rPr lang="en-US" sz="1600" dirty="0"/>
              <a:t>Instead back off and wait at least 5 minutes before making another attempt.</a:t>
            </a:r>
          </a:p>
          <a:p>
            <a:pPr marL="735142" lvl="1" indent="-285750">
              <a:spcBef>
                <a:spcPts val="0"/>
              </a:spcBef>
              <a:spcAft>
                <a:spcPts val="500"/>
              </a:spcAft>
              <a:buSzPct val="140000"/>
              <a:buFont typeface="Arial" pitchFamily="34" charset="0"/>
              <a:buChar char="◦"/>
            </a:pPr>
            <a:r>
              <a:rPr lang="en-US" sz="1600" dirty="0"/>
              <a:t>If errors continue STOP script and send </a:t>
            </a:r>
            <a:r>
              <a:rPr lang="en-US" sz="1600" dirty="0" smtClean="0"/>
              <a:t>bug </a:t>
            </a:r>
            <a:r>
              <a:rPr lang="en-US" sz="1600" dirty="0"/>
              <a:t>report or contact DCS support.</a:t>
            </a:r>
            <a:endParaRPr lang="en-US" sz="1700" dirty="0"/>
          </a:p>
          <a:p>
            <a:pPr marL="91440" indent="0">
              <a:spcBef>
                <a:spcPts val="0"/>
              </a:spcBef>
              <a:spcAft>
                <a:spcPts val="500"/>
              </a:spcAft>
              <a:buSzPct val="140000"/>
              <a:buNone/>
            </a:pPr>
            <a:endParaRPr lang="en-US" sz="2400" dirty="0" smtClean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8417307"/>
              </p:ext>
            </p:extLst>
          </p:nvPr>
        </p:nvGraphicFramePr>
        <p:xfrm>
          <a:off x="9509125" y="1608138"/>
          <a:ext cx="4572000" cy="257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Presentation" r:id="rId4" imgW="4572000" imgH="2571840" progId="PowerPoint.Show.12">
                  <p:embed/>
                </p:oleObj>
              </mc:Choice>
              <mc:Fallback>
                <p:oleObj name="Presentation" r:id="rId4" imgW="4572000" imgH="257184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509125" y="1608138"/>
                        <a:ext cx="4572000" cy="257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118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627350" indent="-241289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965156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351218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1737279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123342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509404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2895467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281529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0000"/>
                </a:solidFill>
              </a:rPr>
              <a:t>Page </a:t>
            </a:r>
            <a:fld id="{E2F337C1-FF5C-48F8-8FDE-800CB3CECCA2}" type="slidenum">
              <a:rPr lang="en-US" sz="1000">
                <a:solidFill>
                  <a:srgbClr val="000000"/>
                </a:solidFill>
              </a:rPr>
              <a:pPr eaLnBrk="1" hangingPunct="1"/>
              <a:t>31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04800" y="971550"/>
            <a:ext cx="84582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630" tIns="40816" rIns="81630" bIns="40816" numCol="1" anchor="t" anchorCtr="0" compatLnSpc="1">
            <a:prstTxWarp prst="textNoShape">
              <a:avLst/>
            </a:prstTxWarp>
          </a:bodyPr>
          <a:lstStyle>
            <a:lvl1pPr marL="305667" indent="-305667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3619" indent="-256063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tx1"/>
                </a:solidFill>
                <a:latin typeface="+mn-lt"/>
              </a:defRPr>
            </a:lvl2pPr>
            <a:lvl3pPr marL="1020230" indent="-203778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429126" indent="-205119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1836682" indent="-203778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222787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608893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2994998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381104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50800" indent="0"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93333"/>
              <a:buNone/>
            </a:pPr>
            <a:r>
              <a:rPr lang="en" sz="3200" b="1" dirty="0" smtClean="0"/>
              <a:t>		End Website Automation</a:t>
            </a:r>
          </a:p>
          <a:p>
            <a:pPr marL="50800" indent="0"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93333"/>
              <a:buNone/>
            </a:pPr>
            <a:endParaRPr lang="en" sz="3200" b="1" dirty="0" smtClean="0"/>
          </a:p>
          <a:p>
            <a:pPr marL="50800" indent="0"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93333"/>
              <a:buNone/>
            </a:pPr>
            <a:r>
              <a:rPr lang="en" sz="2800" dirty="0" smtClean="0"/>
              <a:t>Special thanks to </a:t>
            </a:r>
            <a:r>
              <a:rPr lang="en-US" sz="2800" dirty="0" smtClean="0"/>
              <a:t>Appalachian </a:t>
            </a:r>
            <a:r>
              <a:rPr lang="en-US" sz="2800" dirty="0"/>
              <a:t>State </a:t>
            </a:r>
            <a:r>
              <a:rPr lang="en-US" sz="2800" dirty="0" smtClean="0"/>
              <a:t>University for the python script used in the message export automation example.</a:t>
            </a:r>
            <a:endParaRPr lang="en" sz="2800" dirty="0"/>
          </a:p>
        </p:txBody>
      </p:sp>
    </p:spTree>
    <p:extLst>
      <p:ext uri="{BB962C8B-B14F-4D97-AF65-F5344CB8AC3E}">
        <p14:creationId xmlns:p14="http://schemas.microsoft.com/office/powerpoint/2010/main" val="5825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627350" indent="-241289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965156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351218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1737279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123342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509404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2895467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281529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0000"/>
                </a:solidFill>
              </a:rPr>
              <a:t>Page </a:t>
            </a:r>
            <a:fld id="{E2F337C1-FF5C-48F8-8FDE-800CB3CECCA2}" type="slidenum">
              <a:rPr lang="en-US" sz="1000">
                <a:solidFill>
                  <a:srgbClr val="000000"/>
                </a:solidFill>
              </a:rPr>
              <a:pPr eaLnBrk="1" hangingPunct="1"/>
              <a:t>4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1"/>
            <a:ext cx="8991600" cy="582929"/>
          </a:xfrm>
        </p:spPr>
        <p:txBody>
          <a:bodyPr/>
          <a:lstStyle/>
          <a:p>
            <a:pPr algn="l" eaLnBrk="1" hangingPunct="1"/>
            <a:r>
              <a:rPr lang="en-US" b="1" u="sng" dirty="0" smtClean="0"/>
              <a:t>Current Day</a:t>
            </a:r>
            <a:endParaRPr lang="en-US" b="1" u="sng" dirty="0"/>
          </a:p>
        </p:txBody>
      </p:sp>
      <p:sp>
        <p:nvSpPr>
          <p:cNvPr id="7" name="Shape 227"/>
          <p:cNvSpPr txBox="1">
            <a:spLocks/>
          </p:cNvSpPr>
          <p:nvPr/>
        </p:nvSpPr>
        <p:spPr bwMode="auto">
          <a:xfrm>
            <a:off x="76200" y="666750"/>
            <a:ext cx="8991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lvl1pPr marL="305667" indent="-305667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3619" indent="-256063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tx1"/>
                </a:solidFill>
                <a:latin typeface="+mn-lt"/>
              </a:defRPr>
            </a:lvl2pPr>
            <a:lvl3pPr marL="1020230" indent="-203778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429126" indent="-205119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1836682" indent="-203778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222787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608893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2994998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381104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434340" indent="-3429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30000"/>
            </a:pPr>
            <a:endParaRPr lang="en" sz="1600" dirty="0">
              <a:solidFill>
                <a:srgbClr val="0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90550"/>
            <a:ext cx="3048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hape 166"/>
          <p:cNvSpPr txBox="1">
            <a:spLocks/>
          </p:cNvSpPr>
          <p:nvPr/>
        </p:nvSpPr>
        <p:spPr bwMode="auto">
          <a:xfrm>
            <a:off x="76200" y="666750"/>
            <a:ext cx="60960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lvl1pPr marL="305667" indent="-305667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3619" indent="-256063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tx1"/>
                </a:solidFill>
                <a:latin typeface="+mn-lt"/>
              </a:defRPr>
            </a:lvl2pPr>
            <a:lvl3pPr marL="1020230" indent="-203778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429126" indent="-205119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1836682" indent="-203778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222787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608893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2994998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381104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365760" indent="-365760">
              <a:spcBef>
                <a:spcPts val="0"/>
              </a:spcBef>
              <a:spcAft>
                <a:spcPts val="900"/>
              </a:spcAft>
              <a:buClr>
                <a:srgbClr val="000000"/>
              </a:buClr>
              <a:buSzPct val="150000"/>
            </a:pPr>
            <a:r>
              <a:rPr lang="en-US" sz="2200" dirty="0" smtClean="0">
                <a:solidFill>
                  <a:srgbClr val="000000"/>
                </a:solidFill>
              </a:rPr>
              <a:t>Default field test query looks for messages received in the last hour of the current day.</a:t>
            </a:r>
          </a:p>
          <a:p>
            <a:pPr marL="365760" indent="-365760">
              <a:spcBef>
                <a:spcPts val="0"/>
              </a:spcBef>
              <a:spcAft>
                <a:spcPts val="900"/>
              </a:spcAft>
              <a:buClr>
                <a:srgbClr val="000000"/>
              </a:buClr>
              <a:buSzPct val="150000"/>
            </a:pPr>
            <a:r>
              <a:rPr lang="en-US" sz="2200" dirty="0" smtClean="0">
                <a:solidFill>
                  <a:srgbClr val="000000"/>
                </a:solidFill>
              </a:rPr>
              <a:t>Start and End dates must both be set to the current day to use (show) the Hours option.</a:t>
            </a:r>
          </a:p>
          <a:p>
            <a:pPr marL="365760" indent="-365760">
              <a:spcBef>
                <a:spcPts val="0"/>
              </a:spcBef>
              <a:spcAft>
                <a:spcPts val="900"/>
              </a:spcAft>
              <a:buClr>
                <a:srgbClr val="000000"/>
              </a:buClr>
              <a:buSzPct val="150000"/>
            </a:pPr>
            <a:r>
              <a:rPr lang="en-US" sz="2200" dirty="0" smtClean="0">
                <a:solidFill>
                  <a:srgbClr val="000000"/>
                </a:solidFill>
              </a:rPr>
              <a:t>Not used (hidden) when either date is not current, or when equal but not current.</a:t>
            </a:r>
          </a:p>
          <a:p>
            <a:pPr marL="365760" indent="-365760">
              <a:spcBef>
                <a:spcPts val="0"/>
              </a:spcBef>
              <a:spcAft>
                <a:spcPts val="900"/>
              </a:spcAft>
              <a:buClr>
                <a:srgbClr val="000000"/>
              </a:buClr>
              <a:buSzPct val="150000"/>
            </a:pPr>
            <a:r>
              <a:rPr lang="en-US" sz="2200" dirty="0" smtClean="0">
                <a:solidFill>
                  <a:srgbClr val="000000"/>
                </a:solidFill>
              </a:rPr>
              <a:t>Selected from drop down containing values from 1 to 23 hours.</a:t>
            </a:r>
          </a:p>
          <a:p>
            <a:pPr marL="365760" indent="-365760">
              <a:spcBef>
                <a:spcPts val="0"/>
              </a:spcBef>
              <a:spcAft>
                <a:spcPts val="900"/>
              </a:spcAft>
              <a:buClr>
                <a:srgbClr val="000000"/>
              </a:buClr>
              <a:buSzPct val="150000"/>
            </a:pPr>
            <a:r>
              <a:rPr lang="en-US" sz="2200" dirty="0" smtClean="0">
                <a:solidFill>
                  <a:srgbClr val="000000"/>
                </a:solidFill>
              </a:rPr>
              <a:t>Determines how far back to look, in hours, when querying on the current day.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50000"/>
              <a:buNone/>
            </a:pPr>
            <a:endParaRPr lang="en-US" sz="1700" dirty="0" smtClean="0">
              <a:solidFill>
                <a:srgbClr val="000000"/>
              </a:solidFill>
            </a:endParaRPr>
          </a:p>
          <a:p>
            <a:pPr marL="342900" indent="-342900">
              <a:spcBef>
                <a:spcPts val="0"/>
              </a:spcBef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633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627350" indent="-241289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965156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351218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1737279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123342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509404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2895467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281529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0000"/>
                </a:solidFill>
              </a:rPr>
              <a:t>Page </a:t>
            </a:r>
            <a:fld id="{E2F337C1-FF5C-48F8-8FDE-800CB3CECCA2}" type="slidenum">
              <a:rPr lang="en-US" sz="1000">
                <a:solidFill>
                  <a:srgbClr val="000000"/>
                </a:solidFill>
              </a:rPr>
              <a:pPr eaLnBrk="1" hangingPunct="1"/>
              <a:t>5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15400" cy="666749"/>
          </a:xfrm>
        </p:spPr>
        <p:txBody>
          <a:bodyPr/>
          <a:lstStyle/>
          <a:p>
            <a:pPr algn="l" eaLnBrk="1" hangingPunct="1"/>
            <a:r>
              <a:rPr lang="en-US" b="1" u="sng" dirty="0" smtClean="0"/>
              <a:t>Default </a:t>
            </a:r>
            <a:r>
              <a:rPr lang="en-US" b="1" u="sng" dirty="0" smtClean="0"/>
              <a:t>Output</a:t>
            </a:r>
            <a:endParaRPr lang="en-US" b="1" u="sng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42950"/>
            <a:ext cx="88392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762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627350" indent="-241289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965156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351218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1737279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123342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509404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2895467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281529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0000"/>
                </a:solidFill>
              </a:rPr>
              <a:t>Page </a:t>
            </a:r>
            <a:fld id="{E2F337C1-FF5C-48F8-8FDE-800CB3CECCA2}" type="slidenum">
              <a:rPr lang="en-US" sz="1000">
                <a:solidFill>
                  <a:srgbClr val="000000"/>
                </a:solidFill>
              </a:rPr>
              <a:pPr eaLnBrk="1" hangingPunct="1"/>
              <a:t>6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1"/>
            <a:ext cx="8991600" cy="506729"/>
          </a:xfrm>
        </p:spPr>
        <p:txBody>
          <a:bodyPr/>
          <a:lstStyle/>
          <a:p>
            <a:pPr algn="l" eaLnBrk="1" hangingPunct="1"/>
            <a:r>
              <a:rPr lang="en-US" b="1" u="sng" dirty="0" smtClean="0"/>
              <a:t>Day Range</a:t>
            </a:r>
            <a:endParaRPr lang="en-US" b="1" u="sng" dirty="0"/>
          </a:p>
        </p:txBody>
      </p:sp>
      <p:sp>
        <p:nvSpPr>
          <p:cNvPr id="7" name="Shape 227"/>
          <p:cNvSpPr txBox="1">
            <a:spLocks/>
          </p:cNvSpPr>
          <p:nvPr/>
        </p:nvSpPr>
        <p:spPr bwMode="auto">
          <a:xfrm>
            <a:off x="76200" y="666750"/>
            <a:ext cx="8991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lvl1pPr marL="305667" indent="-305667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3619" indent="-256063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tx1"/>
                </a:solidFill>
                <a:latin typeface="+mn-lt"/>
              </a:defRPr>
            </a:lvl2pPr>
            <a:lvl3pPr marL="1020230" indent="-203778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429126" indent="-205119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1836682" indent="-203778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222787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608893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2994998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381104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434340" indent="-3429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30000"/>
            </a:pPr>
            <a:endParaRPr lang="en" sz="1600" dirty="0">
              <a:solidFill>
                <a:srgbClr val="00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446" y="285750"/>
            <a:ext cx="3013454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hape 166"/>
          <p:cNvSpPr txBox="1">
            <a:spLocks/>
          </p:cNvSpPr>
          <p:nvPr/>
        </p:nvSpPr>
        <p:spPr bwMode="auto">
          <a:xfrm>
            <a:off x="76200" y="514350"/>
            <a:ext cx="6016246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lvl1pPr marL="305667" indent="-305667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3619" indent="-256063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tx1"/>
                </a:solidFill>
                <a:latin typeface="+mn-lt"/>
              </a:defRPr>
            </a:lvl2pPr>
            <a:lvl3pPr marL="1020230" indent="-203778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429126" indent="-205119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1836682" indent="-203778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222787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608893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2994998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381104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365760" indent="-365760">
              <a:spcBef>
                <a:spcPts val="0"/>
              </a:spcBef>
              <a:spcAft>
                <a:spcPts val="900"/>
              </a:spcAft>
              <a:buClr>
                <a:srgbClr val="000000"/>
              </a:buClr>
              <a:buSzPct val="150000"/>
            </a:pPr>
            <a:r>
              <a:rPr lang="en-US" sz="2200" dirty="0" smtClean="0">
                <a:solidFill>
                  <a:srgbClr val="000000"/>
                </a:solidFill>
              </a:rPr>
              <a:t>More advanced query looks for messages received in range of days determined by the Start and End dates.</a:t>
            </a:r>
          </a:p>
          <a:p>
            <a:pPr marL="365760" indent="-365760">
              <a:spcBef>
                <a:spcPts val="0"/>
              </a:spcBef>
              <a:spcAft>
                <a:spcPts val="900"/>
              </a:spcAft>
              <a:buClr>
                <a:srgbClr val="000000"/>
              </a:buClr>
              <a:buSzPct val="150000"/>
            </a:pPr>
            <a:r>
              <a:rPr lang="en-US" sz="2200" dirty="0">
                <a:solidFill>
                  <a:srgbClr val="000000"/>
                </a:solidFill>
              </a:rPr>
              <a:t>E</a:t>
            </a:r>
            <a:r>
              <a:rPr lang="en-US" sz="2200" dirty="0" smtClean="0">
                <a:solidFill>
                  <a:srgbClr val="000000"/>
                </a:solidFill>
              </a:rPr>
              <a:t>ntire 30-day archive of DCS message data is available.</a:t>
            </a:r>
          </a:p>
          <a:p>
            <a:pPr marL="365760" indent="-36576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50000"/>
            </a:pPr>
            <a:r>
              <a:rPr lang="en-US" sz="2200" dirty="0" smtClean="0">
                <a:solidFill>
                  <a:srgbClr val="000000"/>
                </a:solidFill>
              </a:rPr>
              <a:t>Dates implemented as datepicker controls, and selected from the corresponding pop-up calendar.</a:t>
            </a:r>
          </a:p>
          <a:p>
            <a:pPr marL="735142" lvl="1" indent="-27432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50000"/>
              <a:buFont typeface="Arial" pitchFamily="34" charset="0"/>
              <a:buChar char="◦"/>
            </a:pPr>
            <a:r>
              <a:rPr lang="en-US" sz="1600" dirty="0" smtClean="0">
                <a:solidFill>
                  <a:srgbClr val="000000"/>
                </a:solidFill>
              </a:rPr>
              <a:t>Available days limited to last 30 days.</a:t>
            </a:r>
          </a:p>
          <a:p>
            <a:pPr marL="735142" lvl="1" indent="-27432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50000"/>
              <a:buFont typeface="Arial" pitchFamily="34" charset="0"/>
              <a:buChar char="◦"/>
            </a:pPr>
            <a:r>
              <a:rPr lang="en-US" sz="1600" dirty="0" smtClean="0">
                <a:solidFill>
                  <a:srgbClr val="000000"/>
                </a:solidFill>
              </a:rPr>
              <a:t>Validated following calendar selections.</a:t>
            </a:r>
          </a:p>
          <a:p>
            <a:pPr marL="735142" lvl="1" indent="-274320">
              <a:spcBef>
                <a:spcPts val="0"/>
              </a:spcBef>
              <a:spcAft>
                <a:spcPts val="900"/>
              </a:spcAft>
              <a:buClr>
                <a:srgbClr val="000000"/>
              </a:buClr>
              <a:buSzPct val="150000"/>
              <a:buFont typeface="Arial" pitchFamily="34" charset="0"/>
              <a:buChar char="◦"/>
            </a:pPr>
            <a:r>
              <a:rPr lang="en-US" sz="1600" dirty="0" smtClean="0">
                <a:solidFill>
                  <a:srgbClr val="000000"/>
                </a:solidFill>
              </a:rPr>
              <a:t>Prevents invalid date combinations from being used.</a:t>
            </a:r>
            <a:endParaRPr lang="en-US" sz="1800" dirty="0" smtClean="0">
              <a:solidFill>
                <a:srgbClr val="000000"/>
              </a:solidFill>
            </a:endParaRPr>
          </a:p>
          <a:p>
            <a:pPr marL="91440" indent="0">
              <a:spcBef>
                <a:spcPts val="0"/>
              </a:spcBef>
              <a:spcAft>
                <a:spcPts val="900"/>
              </a:spcAft>
              <a:buClr>
                <a:srgbClr val="000000"/>
              </a:buClr>
              <a:buSzPct val="150000"/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50000"/>
              <a:buNone/>
            </a:pPr>
            <a:endParaRPr lang="en-US" sz="1700" dirty="0" smtClean="0">
              <a:solidFill>
                <a:srgbClr val="000000"/>
              </a:solidFill>
            </a:endParaRPr>
          </a:p>
          <a:p>
            <a:pPr marL="342900" indent="-342900">
              <a:spcBef>
                <a:spcPts val="0"/>
              </a:spcBef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261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627350" indent="-241289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965156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351218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1737279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123342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509404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2895467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281529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0000"/>
                </a:solidFill>
              </a:rPr>
              <a:t>Page </a:t>
            </a:r>
            <a:fld id="{E2F337C1-FF5C-48F8-8FDE-800CB3CECCA2}" type="slidenum">
              <a:rPr lang="en-US" sz="1000">
                <a:solidFill>
                  <a:srgbClr val="000000"/>
                </a:solidFill>
              </a:rPr>
              <a:pPr eaLnBrk="1" hangingPunct="1"/>
              <a:t>7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15400" cy="666749"/>
          </a:xfrm>
        </p:spPr>
        <p:txBody>
          <a:bodyPr/>
          <a:lstStyle/>
          <a:p>
            <a:pPr algn="l" eaLnBrk="1" hangingPunct="1"/>
            <a:r>
              <a:rPr lang="en-US" b="1" u="sng" dirty="0" smtClean="0"/>
              <a:t>Day Output</a:t>
            </a:r>
            <a:endParaRPr lang="en-US" b="1" u="sn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" y="666750"/>
            <a:ext cx="8747760" cy="3846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431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627350" indent="-241289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965156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351218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1737279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123342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509404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2895467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281529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0000"/>
                </a:solidFill>
              </a:rPr>
              <a:t>Page </a:t>
            </a:r>
            <a:fld id="{E2F337C1-FF5C-48F8-8FDE-800CB3CECCA2}" type="slidenum">
              <a:rPr lang="en-US" sz="1000">
                <a:solidFill>
                  <a:srgbClr val="000000"/>
                </a:solidFill>
              </a:rPr>
              <a:pPr eaLnBrk="1" hangingPunct="1"/>
              <a:t>8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3820" y="1912620"/>
            <a:ext cx="8679180" cy="582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630" tIns="40816" rIns="81630" bIns="40816" numCol="1" anchor="t" anchorCtr="0" compatLnSpc="1">
            <a:prstTxWarp prst="textNoShape">
              <a:avLst/>
            </a:prstTxWarp>
          </a:bodyPr>
          <a:lstStyle>
            <a:lvl1pPr marL="305667" indent="-305667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3619" indent="-256063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tx1"/>
                </a:solidFill>
                <a:latin typeface="+mn-lt"/>
              </a:defRPr>
            </a:lvl2pPr>
            <a:lvl3pPr marL="1020230" indent="-203778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429126" indent="-205119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1836682" indent="-203778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222787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608893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2994998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381104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50800" indent="0" algn="ctr"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93333"/>
              <a:buNone/>
            </a:pPr>
            <a:r>
              <a:rPr lang="en" sz="3200" b="1" dirty="0" smtClean="0"/>
              <a:t>End DCS Field Test</a:t>
            </a:r>
            <a:endParaRPr lang="en" sz="3200" b="1" dirty="0"/>
          </a:p>
        </p:txBody>
      </p:sp>
    </p:spTree>
    <p:extLst>
      <p:ext uri="{BB962C8B-B14F-4D97-AF65-F5344CB8AC3E}">
        <p14:creationId xmlns:p14="http://schemas.microsoft.com/office/powerpoint/2010/main" val="319834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627350" indent="-241289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965156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351218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1737279" indent="-193032" defTabSz="81636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123342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509404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2895467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281529" indent="-193032" defTabSz="8163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0000"/>
                </a:solidFill>
              </a:rPr>
              <a:t>Page </a:t>
            </a:r>
            <a:fld id="{E2F337C1-FF5C-48F8-8FDE-800CB3CECCA2}" type="slidenum">
              <a:rPr lang="en-US" sz="1000">
                <a:solidFill>
                  <a:srgbClr val="000000"/>
                </a:solidFill>
              </a:rPr>
              <a:pPr eaLnBrk="1" hangingPunct="1"/>
              <a:t>9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15400" cy="666749"/>
          </a:xfrm>
        </p:spPr>
        <p:txBody>
          <a:bodyPr/>
          <a:lstStyle/>
          <a:p>
            <a:pPr algn="l" eaLnBrk="1" hangingPunct="1"/>
            <a:r>
              <a:rPr lang="en-US" b="1" u="sng" dirty="0" smtClean="0"/>
              <a:t>Website Automation</a:t>
            </a:r>
            <a:endParaRPr lang="en-US" b="1" u="sng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76200" y="666750"/>
            <a:ext cx="8915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630" tIns="40816" rIns="81630" bIns="40816" numCol="1" anchor="t" anchorCtr="0" compatLnSpc="1">
            <a:prstTxWarp prst="textNoShape">
              <a:avLst/>
            </a:prstTxWarp>
          </a:bodyPr>
          <a:lstStyle>
            <a:lvl1pPr marL="305667" indent="-305667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3619" indent="-256063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tx1"/>
                </a:solidFill>
                <a:latin typeface="+mn-lt"/>
              </a:defRPr>
            </a:lvl2pPr>
            <a:lvl3pPr marL="1020230" indent="-203778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429126" indent="-205119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1836682" indent="-203778" algn="l" defTabSz="816452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222787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608893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2994998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381104" indent="-203778" algn="l" defTabSz="816452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365760" indent="-365760">
              <a:spcBef>
                <a:spcPts val="0"/>
              </a:spcBef>
              <a:spcAft>
                <a:spcPts val="900"/>
              </a:spcAft>
              <a:buSzPct val="140000"/>
            </a:pPr>
            <a:r>
              <a:rPr lang="en-US" sz="2100" dirty="0" smtClean="0"/>
              <a:t>A long desired feature of DADDS has been the ability to automatically retrieve DCS messages from the </a:t>
            </a:r>
            <a:r>
              <a:rPr lang="en-US" sz="2100" dirty="0" smtClean="0"/>
              <a:t>website</a:t>
            </a:r>
            <a:r>
              <a:rPr lang="en-US" sz="2100" dirty="0" smtClean="0"/>
              <a:t>.</a:t>
            </a:r>
          </a:p>
          <a:p>
            <a:pPr marL="365760" indent="-365760">
              <a:spcBef>
                <a:spcPts val="0"/>
              </a:spcBef>
              <a:spcAft>
                <a:spcPts val="900"/>
              </a:spcAft>
              <a:buSzPct val="140000"/>
            </a:pPr>
            <a:r>
              <a:rPr lang="en-US" sz="2100" dirty="0" smtClean="0"/>
              <a:t>While it has been discussed a number of times, no custom interfaces for website automation have been implemented.</a:t>
            </a:r>
          </a:p>
          <a:p>
            <a:pPr marL="365760" indent="-365760">
              <a:spcBef>
                <a:spcPts val="0"/>
              </a:spcBef>
              <a:spcAft>
                <a:spcPts val="900"/>
              </a:spcAft>
              <a:buSzPct val="140000"/>
            </a:pPr>
            <a:r>
              <a:rPr lang="en-US" sz="2100" dirty="0" smtClean="0"/>
              <a:t>Possible to use free COTS software to automate retrieval of DCS message data from the website using:</a:t>
            </a:r>
          </a:p>
          <a:p>
            <a:pPr marL="731520" lvl="1" indent="-274320"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600" dirty="0" smtClean="0"/>
              <a:t>cURL utility and the website PDT field test lookup tool</a:t>
            </a:r>
          </a:p>
          <a:p>
            <a:pPr marL="731520" lvl="1" indent="-274320">
              <a:spcBef>
                <a:spcPts val="0"/>
              </a:spcBef>
              <a:spcAft>
                <a:spcPts val="900"/>
              </a:spcAft>
              <a:buFont typeface="Courier New" pitchFamily="49" charset="0"/>
              <a:buChar char="o"/>
            </a:pPr>
            <a:r>
              <a:rPr lang="en-US" sz="1600" dirty="0" smtClean="0"/>
              <a:t>Python script and website stored filter/message export features</a:t>
            </a:r>
          </a:p>
          <a:p>
            <a:pPr marL="365760" indent="-365760">
              <a:spcBef>
                <a:spcPts val="0"/>
              </a:spcBef>
              <a:spcAft>
                <a:spcPts val="900"/>
              </a:spcAft>
              <a:buSzPct val="140000"/>
            </a:pPr>
            <a:r>
              <a:rPr lang="en-US" sz="2100" dirty="0" smtClean="0"/>
              <a:t>Windows and Linux can be configured to automatically retrieve DCS message data using the same 3</a:t>
            </a:r>
            <a:r>
              <a:rPr lang="en-US" sz="2100" baseline="30000" dirty="0" smtClean="0"/>
              <a:t>rd</a:t>
            </a:r>
            <a:r>
              <a:rPr lang="en-US" sz="2100" dirty="0" smtClean="0"/>
              <a:t> party software.</a:t>
            </a:r>
          </a:p>
        </p:txBody>
      </p:sp>
    </p:spTree>
    <p:extLst>
      <p:ext uri="{BB962C8B-B14F-4D97-AF65-F5344CB8AC3E}">
        <p14:creationId xmlns:p14="http://schemas.microsoft.com/office/powerpoint/2010/main" val="322571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40485</TotalTime>
  <Words>1814</Words>
  <Application>Microsoft Office PowerPoint</Application>
  <PresentationFormat>On-screen Show (16:9)</PresentationFormat>
  <Paragraphs>238</Paragraphs>
  <Slides>31</Slides>
  <Notes>31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Courier New</vt:lpstr>
      <vt:lpstr>Cabin</vt:lpstr>
      <vt:lpstr>Simple Light</vt:lpstr>
      <vt:lpstr>Default Design</vt:lpstr>
      <vt:lpstr>Microsoft PowerPoint Presentation</vt:lpstr>
      <vt:lpstr>PowerPoint Presentation</vt:lpstr>
      <vt:lpstr>Introduction</vt:lpstr>
      <vt:lpstr>Field Test Form</vt:lpstr>
      <vt:lpstr>Current Day</vt:lpstr>
      <vt:lpstr>Default Output</vt:lpstr>
      <vt:lpstr>Day Range</vt:lpstr>
      <vt:lpstr>Day Output</vt:lpstr>
      <vt:lpstr>PowerPoint Presentation</vt:lpstr>
      <vt:lpstr>Website Automation</vt:lpstr>
      <vt:lpstr>Why Automate?</vt:lpstr>
      <vt:lpstr>Options</vt:lpstr>
      <vt:lpstr>Field Test</vt:lpstr>
      <vt:lpstr>cURL Utility</vt:lpstr>
      <vt:lpstr>cURL - Windows</vt:lpstr>
      <vt:lpstr>cURL - Linux</vt:lpstr>
      <vt:lpstr>cURL – Hours Example</vt:lpstr>
      <vt:lpstr>cURL – Date Example</vt:lpstr>
      <vt:lpstr>Message Export</vt:lpstr>
      <vt:lpstr>Python Language</vt:lpstr>
      <vt:lpstr>Python - Windows</vt:lpstr>
      <vt:lpstr>Python – Linux</vt:lpstr>
      <vt:lpstr>Python Scripts</vt:lpstr>
      <vt:lpstr>Python Example</vt:lpstr>
      <vt:lpstr>PowerPoint Presentation</vt:lpstr>
      <vt:lpstr>PowerPoint Presentation</vt:lpstr>
      <vt:lpstr>Scheduling</vt:lpstr>
      <vt:lpstr>Notice!</vt:lpstr>
      <vt:lpstr>Best Practices - General</vt:lpstr>
      <vt:lpstr>Best Practices - Frequency</vt:lpstr>
      <vt:lpstr>Best Practices - Implementation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DADDS Training</dc:title>
  <dc:creator>dcs_admin</dc:creator>
  <cp:lastModifiedBy>DADDS</cp:lastModifiedBy>
  <cp:revision>307</cp:revision>
  <cp:lastPrinted>2019-09-26T14:07:40Z</cp:lastPrinted>
  <dcterms:modified xsi:type="dcterms:W3CDTF">2021-12-08T13:36:41Z</dcterms:modified>
</cp:coreProperties>
</file>