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88" r:id="rId4"/>
    <p:sldId id="269" r:id="rId5"/>
    <p:sldId id="280" r:id="rId6"/>
    <p:sldId id="279" r:id="rId7"/>
    <p:sldId id="281" r:id="rId8"/>
    <p:sldId id="270" r:id="rId9"/>
    <p:sldId id="282" r:id="rId10"/>
    <p:sldId id="290" r:id="rId11"/>
    <p:sldId id="289" r:id="rId12"/>
    <p:sldId id="291" r:id="rId13"/>
    <p:sldId id="293" r:id="rId14"/>
    <p:sldId id="292" r:id="rId15"/>
    <p:sldId id="294" r:id="rId16"/>
  </p:sldIdLst>
  <p:sldSz cx="10080625" cy="7559675"/>
  <p:notesSz cx="6858000" cy="9144000"/>
  <p:defaultTextStyle>
    <a:defPPr>
      <a:defRPr lang="en-GB"/>
    </a:defPPr>
    <a:lvl1pPr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23863" indent="-214313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639763" indent="-209550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855663" indent="-212725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071563" indent="-211138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277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1638" cy="315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1062038" y="4349750"/>
            <a:ext cx="4730750" cy="350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7625" y="877888"/>
            <a:ext cx="4214813" cy="315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2337" cy="35052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7063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7063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7063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11263" y="693738"/>
            <a:ext cx="4435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11263" y="693738"/>
            <a:ext cx="4435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7063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22775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22775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3738"/>
            <a:ext cx="4565650" cy="342423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7063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22775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438" y="187325"/>
            <a:ext cx="2185987" cy="6635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187325"/>
            <a:ext cx="6410325" cy="6635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63" y="187325"/>
            <a:ext cx="8450262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0713" y="1112838"/>
            <a:ext cx="8270875" cy="57102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13" y="1112838"/>
            <a:ext cx="4059237" cy="571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112838"/>
            <a:ext cx="4059238" cy="571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228600" y="30163"/>
            <a:ext cx="10744200" cy="7742237"/>
          </a:xfrm>
          <a:prstGeom prst="roundRect">
            <a:avLst>
              <a:gd name="adj" fmla="val 2315"/>
            </a:avLst>
          </a:prstGeom>
          <a:solidFill>
            <a:srgbClr val="CCCC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-217488" y="0"/>
            <a:ext cx="10820401" cy="973138"/>
          </a:xfrm>
          <a:prstGeom prst="roundRect">
            <a:avLst>
              <a:gd name="adj" fmla="val 18463"/>
            </a:avLst>
          </a:prstGeom>
          <a:solidFill>
            <a:srgbClr val="00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9163" y="187325"/>
            <a:ext cx="8450262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112838"/>
            <a:ext cx="8270875" cy="571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8640763" y="7002463"/>
            <a:ext cx="1054100" cy="377825"/>
          </a:xfrm>
          <a:prstGeom prst="roundRect">
            <a:avLst>
              <a:gd name="adj" fmla="val 47477"/>
            </a:avLst>
          </a:prstGeom>
          <a:solidFill>
            <a:srgbClr val="00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545513" y="7056438"/>
            <a:ext cx="1163637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5001EC1-4954-4B09-975E-B9629B2D9A31}" type="slidenum">
              <a:rPr lang="en-GB" sz="2000">
                <a:solidFill>
                  <a:srgbClr val="E6E6FF"/>
                </a:solidFill>
                <a:latin typeface="Arial" charset="0"/>
              </a:rPr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GB" sz="2000" dirty="0">
              <a:solidFill>
                <a:srgbClr val="E6E6FF"/>
              </a:solidFill>
              <a:latin typeface="Arial" charset="0"/>
            </a:endParaRP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840538"/>
            <a:ext cx="1828800" cy="685800"/>
          </a:xfrm>
          <a:prstGeom prst="rect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5pPr>
      <a:lvl6pPr marL="4572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6pPr>
      <a:lvl7pPr marL="9144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7pPr>
      <a:lvl8pPr marL="13716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8pPr>
      <a:lvl9pPr marL="18288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9pPr>
    </p:titleStyle>
    <p:bodyStyle>
      <a:lvl1pPr marL="315913" indent="-315913" algn="l" defTabSz="457200" rtl="0" eaLnBrk="0" fontAlgn="base" hangingPunct="0">
        <a:lnSpc>
          <a:spcPct val="138000"/>
        </a:lnSpc>
        <a:spcBef>
          <a:spcPct val="0"/>
        </a:spcBef>
        <a:spcAft>
          <a:spcPts val="575"/>
        </a:spcAft>
        <a:buClr>
          <a:srgbClr val="000000"/>
        </a:buClr>
        <a:buSzPct val="71000"/>
        <a:buFont typeface="StarSymbol" charset="0"/>
        <a:buBlip>
          <a:blip r:embed="rId16"/>
        </a:buBlip>
        <a:defRPr sz="2600">
          <a:solidFill>
            <a:srgbClr val="333333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138000"/>
        </a:lnSpc>
        <a:spcBef>
          <a:spcPct val="0"/>
        </a:spcBef>
        <a:spcAft>
          <a:spcPts val="575"/>
        </a:spcAft>
        <a:buClr>
          <a:srgbClr val="000000"/>
        </a:buClr>
        <a:buSzPct val="69000"/>
        <a:buFont typeface="StarSymbol" charset="0"/>
        <a:buBlip>
          <a:blip r:embed="rId17"/>
        </a:buBlip>
        <a:defRPr sz="2400">
          <a:solidFill>
            <a:srgbClr val="333333"/>
          </a:solidFill>
          <a:latin typeface="+mn-lt"/>
        </a:defRPr>
      </a:lvl2pPr>
      <a:lvl3pPr marL="1122363" indent="-207963" algn="l" defTabSz="457200" rtl="0" eaLnBrk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Blip>
          <a:blip r:embed="rId18"/>
        </a:buBlip>
        <a:defRPr sz="2200">
          <a:solidFill>
            <a:srgbClr val="333333"/>
          </a:solidFill>
          <a:latin typeface="+mn-lt"/>
        </a:defRPr>
      </a:lvl3pPr>
      <a:lvl4pPr marL="1719263" indent="-207963" algn="l" defTabSz="457200" rtl="0" eaLnBrk="0" fontAlgn="base" hangingPunct="0">
        <a:lnSpc>
          <a:spcPct val="138000"/>
        </a:lnSpc>
        <a:spcBef>
          <a:spcPct val="0"/>
        </a:spcBef>
        <a:spcAft>
          <a:spcPts val="575"/>
        </a:spcAft>
        <a:buClr>
          <a:srgbClr val="000000"/>
        </a:buClr>
        <a:buSzPct val="28000"/>
        <a:buFont typeface="StarSymbol" charset="0"/>
        <a:buBlip>
          <a:blip r:embed="rId19"/>
        </a:buBlip>
        <a:defRPr sz="2000">
          <a:solidFill>
            <a:srgbClr val="333333"/>
          </a:solidFill>
          <a:latin typeface="+mn-lt"/>
        </a:defRPr>
      </a:lvl4pPr>
      <a:lvl5pPr marL="2036763" indent="-207963" algn="l" defTabSz="457200" rtl="0" eaLnBrk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5pPr>
      <a:lvl6pPr marL="24939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6pPr>
      <a:lvl7pPr marL="29511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7pPr>
      <a:lvl8pPr marL="34083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8pPr>
      <a:lvl9pPr marL="38655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dschwit@usgs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919163" y="265113"/>
            <a:ext cx="8453437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7488" y="0"/>
            <a:ext cx="10896601" cy="774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44512" y="503237"/>
            <a:ext cx="5257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normAutofit/>
          </a:bodyPr>
          <a:lstStyle/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b="1" dirty="0" smtClean="0">
                <a:solidFill>
                  <a:srgbClr val="FFFFFF"/>
                </a:solidFill>
                <a:latin typeface="Bitstream Vera Sans" pitchFamily="34" charset="0"/>
              </a:rPr>
              <a:t>GOES DCS Status and Information</a:t>
            </a:r>
            <a:endParaRPr lang="en-GB" sz="3600" b="1" dirty="0">
              <a:solidFill>
                <a:srgbClr val="FFFFFF"/>
              </a:solidFill>
              <a:latin typeface="Bitstream Vera Sans" pitchFamily="34" charset="0"/>
            </a:endParaRPr>
          </a:p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60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712" y="6675437"/>
            <a:ext cx="62484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Schwitalla – </a:t>
            </a:r>
            <a:r>
              <a:rPr lang="en-US" dirty="0" smtClean="0">
                <a:hlinkClick r:id="rId4"/>
              </a:rPr>
              <a:t>ddschwit@usgs.gov</a:t>
            </a:r>
            <a:endParaRPr lang="en-US" dirty="0" smtClean="0"/>
          </a:p>
          <a:p>
            <a:r>
              <a:rPr lang="en-US" sz="1600" dirty="0" smtClean="0"/>
              <a:t>2009 111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Meeting of the STIWG– 18 – 20 May 2009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76225"/>
            <a:ext cx="9577387" cy="531813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EDDN System Status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70975" cy="4987925"/>
          </a:xfrm>
        </p:spPr>
        <p:txBody>
          <a:bodyPr/>
          <a:lstStyle/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 dirty="0" smtClean="0"/>
              <a:t>USGS EROS LRGSs</a:t>
            </a:r>
          </a:p>
          <a:p>
            <a:pPr marL="836612" lvl="1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400" dirty="0" smtClean="0"/>
              <a:t>lrgseros1.cr.usgs.gov</a:t>
            </a:r>
          </a:p>
          <a:p>
            <a:pPr marL="836612" lvl="1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400" dirty="0" smtClean="0"/>
              <a:t>lrgseros2.cr.usgs.gov</a:t>
            </a:r>
          </a:p>
          <a:p>
            <a:pPr marL="836612" lvl="1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400" dirty="0" smtClean="0"/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 dirty="0" smtClean="0"/>
              <a:t>Public EROS LRGSs</a:t>
            </a:r>
          </a:p>
          <a:p>
            <a:pPr marL="836612" lvl="1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400" dirty="0" smtClean="0"/>
              <a:t>lrgseddn1.cr.usgs.gov</a:t>
            </a:r>
          </a:p>
          <a:p>
            <a:pPr marL="836612" lvl="1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400" dirty="0" smtClean="0"/>
              <a:t>lrgseddn2.cr.usgs.gov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582613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/>
              <a:t>More Information about EDDN at EROS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70975" cy="5313362"/>
          </a:xfrm>
        </p:spPr>
        <p:txBody>
          <a:bodyPr/>
          <a:lstStyle/>
          <a:p>
            <a:pPr marL="0" indent="0" eaLnBrk="1">
              <a:lnSpc>
                <a:spcPct val="98000"/>
              </a:lnSpc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The EDDN has a public Web page  that provides:</a:t>
            </a:r>
          </a:p>
          <a:p>
            <a:pPr marL="647700" lvl="2" indent="-215900" eaLnBrk="1">
              <a:lnSpc>
                <a:spcPct val="94000"/>
              </a:lnSpc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Status of the public Data servers</a:t>
            </a:r>
          </a:p>
          <a:p>
            <a:pPr marL="647700" lvl="2" indent="-215900" eaLnBrk="1">
              <a:lnSpc>
                <a:spcPct val="94000"/>
              </a:lnSpc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Access to a system monitoring page</a:t>
            </a:r>
          </a:p>
          <a:p>
            <a:pPr marL="647700" lvl="2" indent="-215900" eaLnBrk="1">
              <a:lnSpc>
                <a:spcPct val="94000"/>
              </a:lnSpc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Web pages that </a:t>
            </a:r>
          </a:p>
          <a:p>
            <a:pPr marL="863600" lvl="3" indent="-215900" eaLnBrk="1">
              <a:lnSpc>
                <a:spcPct val="94000"/>
              </a:lnSpc>
              <a:buSzPct val="45000"/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describe the EDDN,</a:t>
            </a:r>
          </a:p>
          <a:p>
            <a:pPr marL="863600" lvl="3" indent="-215900" eaLnBrk="1">
              <a:lnSpc>
                <a:spcPct val="94000"/>
              </a:lnSpc>
              <a:buSzPct val="45000"/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describe message format of DCP data,</a:t>
            </a:r>
          </a:p>
          <a:p>
            <a:pPr marL="863600" lvl="3" indent="-215900" eaLnBrk="1">
              <a:lnSpc>
                <a:spcPct val="94000"/>
              </a:lnSpc>
              <a:buSzPct val="45000"/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provide message access services,</a:t>
            </a:r>
          </a:p>
          <a:p>
            <a:pPr marL="863600" lvl="3" indent="-215900" eaLnBrk="1">
              <a:lnSpc>
                <a:spcPct val="94000"/>
              </a:lnSpc>
              <a:buSzPct val="45000"/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and make available relevant Documentation.</a:t>
            </a:r>
          </a:p>
          <a:p>
            <a:pPr marL="0" indent="0" eaLnBrk="1">
              <a:lnSpc>
                <a:spcPct val="80000"/>
              </a:lnSpc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URL is </a:t>
            </a:r>
          </a:p>
          <a:p>
            <a:pPr marL="1079500" lvl="4" indent="-215900" eaLnBrk="1">
              <a:lnSpc>
                <a:spcPct val="80000"/>
              </a:lnSpc>
              <a:buFont typeface="StarSymbol" charset="0"/>
              <a:buNone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b="1" dirty="0" smtClean="0"/>
              <a:t>http://eddn.usgs.gov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76225"/>
            <a:ext cx="9577387" cy="531813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New EDDN Web Services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70975" cy="4987925"/>
          </a:xfrm>
        </p:spPr>
        <p:txBody>
          <a:bodyPr/>
          <a:lstStyle/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 dirty="0" smtClean="0"/>
              <a:t>http://eddn.usgs.gov/msgaccess.html</a:t>
            </a:r>
          </a:p>
          <a:p>
            <a:pPr marL="836612" lvl="1" indent="-311150" eaLnBrk="1">
              <a:lnSpc>
                <a:spcPct val="98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200" dirty="0" smtClean="0"/>
              <a:t>Provides a web service similar to msgaccess from the DECODES installation.  User can access DCP messages based upon time, address, and channel criteria.  (Does not decode the data)</a:t>
            </a:r>
          </a:p>
          <a:p>
            <a:pPr marL="836612" lvl="1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400" dirty="0" smtClean="0"/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 dirty="0" smtClean="0"/>
              <a:t>http://eddn.usgs.gov/fieldtest.html</a:t>
            </a:r>
          </a:p>
          <a:p>
            <a:pPr marL="836612" lvl="1" indent="-311150" eaLnBrk="1">
              <a:lnSpc>
                <a:spcPct val="98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200" dirty="0" smtClean="0"/>
              <a:t>Provides a low-bandwidth means of publicly accessing messages from a specific DCP.  Designed for the access from a cell phone or PDA.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EDDN Message Access</a:t>
            </a:r>
            <a:endParaRPr lang="en-US" dirty="0"/>
          </a:p>
        </p:txBody>
      </p:sp>
      <p:pic>
        <p:nvPicPr>
          <p:cNvPr id="4" name="Content Placeholder 3" descr="eddnmsgacc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912" y="1951037"/>
            <a:ext cx="9322229" cy="40539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4"/>
            <a:ext cx="9072563" cy="504824"/>
          </a:xfrm>
        </p:spPr>
        <p:txBody>
          <a:bodyPr/>
          <a:lstStyle/>
          <a:p>
            <a:r>
              <a:rPr lang="en-US" dirty="0" smtClean="0"/>
              <a:t>EDDN Field Test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912" y="1341437"/>
            <a:ext cx="2706687" cy="598488"/>
          </a:xfrm>
        </p:spPr>
        <p:txBody>
          <a:bodyPr/>
          <a:lstStyle/>
          <a:p>
            <a:pPr algn="ctr"/>
            <a:r>
              <a:rPr lang="en-US" dirty="0" smtClean="0"/>
              <a:t>Criteria Page</a:t>
            </a:r>
            <a:endParaRPr lang="en-US" dirty="0"/>
          </a:p>
        </p:txBody>
      </p:sp>
      <p:pic>
        <p:nvPicPr>
          <p:cNvPr id="7" name="Content Placeholder 6" descr="fieldtestp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112" y="2179637"/>
            <a:ext cx="2466668" cy="2057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5075" y="1235075"/>
            <a:ext cx="2357437" cy="704850"/>
          </a:xfrm>
        </p:spPr>
        <p:txBody>
          <a:bodyPr/>
          <a:lstStyle/>
          <a:p>
            <a:r>
              <a:rPr lang="en-US" dirty="0" smtClean="0"/>
              <a:t>Page Source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8712" y="2255837"/>
            <a:ext cx="5832476" cy="2057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&lt;html&gt;&lt;head&gt;&lt;title&gt;FIELD MESSAGE RETRIEVAL&lt;/title&gt;&lt;body&gt;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&lt;form action="http://lrgseddn1.cr.usgs.gov/cgi-bin/fieldtest.pl" method="POST"&gt;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  &lt;p&gt;&lt;font size="+1"&gt;DCP ADDRESS (required):&lt;/font&gt;&lt;br&gt;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  &lt;input type="text" name="DCPID" size="8"&gt;&lt;/p&gt;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  &lt;p&gt;&lt;font size="+1"&gt;Back &lt;/font&gt;&lt;br&gt;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  &lt;input type="text" name="SINCE" size="3"&gt; hours&lt;/p&gt;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  &lt;p&gt;&lt;input type="submit" value="Retrieve" name="B1"&gt;&lt;/p&gt;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&lt;/form&gt;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&lt;/body&gt;&lt;/html&gt;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839912" y="5227638"/>
            <a:ext cx="6248400" cy="1366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EDDN Field Retrieval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DCP: DD29E3F0 From now minus 8 hours until now.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DD29E3F009082065534G42-4NN130WXW000243J@@l@GA@@l@F?@@l@F?zWJ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DD29E3F009082053520G42-4NN130WXW000242E@@l@Fz@@l@Fy@@l@FyzVJ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287712" y="4465637"/>
            <a:ext cx="2706687" cy="59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38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1000"/>
              <a:buFont typeface="StarSymbol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 Page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EDDN Enhancements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Adding demods this summer to accommodate the freed up international channels.  (Stimulus money)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Starting a project to make available all the </a:t>
            </a:r>
            <a:r>
              <a:rPr lang="en-US" dirty="0" smtClean="0"/>
              <a:t>USGS and Corps </a:t>
            </a:r>
            <a:r>
              <a:rPr lang="en-US" dirty="0" smtClean="0"/>
              <a:t>DECODES platform configurations to the public.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LRGS software upgrade (in coordination with Wallops Island)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9074150" cy="841375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1162050"/>
            <a:ext cx="9074150" cy="5589587"/>
          </a:xfrm>
        </p:spPr>
        <p:txBody>
          <a:bodyPr anchor="ctr"/>
          <a:lstStyle/>
          <a:p>
            <a:pPr marL="415925" indent="-311150" eaLnBrk="1">
              <a:lnSpc>
                <a:spcPct val="98000"/>
              </a:lnSpc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Background and status of the EDDN</a:t>
            </a:r>
          </a:p>
          <a:p>
            <a:pPr marL="415925" indent="-311150" eaLnBrk="1">
              <a:lnSpc>
                <a:spcPct val="98000"/>
              </a:lnSpc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/>
          </a:p>
          <a:p>
            <a:pPr marL="415925" indent="-311150" eaLnBrk="1">
              <a:lnSpc>
                <a:spcPct val="98000"/>
              </a:lnSpc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New GOES Data Tools</a:t>
            </a:r>
          </a:p>
          <a:p>
            <a:pPr marL="415925" indent="-311150" eaLnBrk="1">
              <a:lnSpc>
                <a:spcPct val="98000"/>
              </a:lnSpc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/>
          </a:p>
          <a:p>
            <a:pPr marL="415925" indent="-311150" eaLnBrk="1">
              <a:lnSpc>
                <a:spcPct val="98000"/>
              </a:lnSpc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Future products and enhancements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9074150" cy="841375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EDDN Project GOALS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2" y="1341437"/>
            <a:ext cx="9074150" cy="5181600"/>
          </a:xfrm>
        </p:spPr>
        <p:txBody>
          <a:bodyPr/>
          <a:lstStyle/>
          <a:p>
            <a:pPr marL="415925" indent="-311150" eaLnBrk="1">
              <a:lnSpc>
                <a:spcPct val="98000"/>
              </a:lnSpc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Receive data from all DCPs transmitting in the GOES DCS independently of Wallops Island.</a:t>
            </a:r>
          </a:p>
          <a:p>
            <a:pPr marL="415925" indent="-311150" eaLnBrk="1">
              <a:lnSpc>
                <a:spcPct val="98000"/>
              </a:lnSpc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/>
          </a:p>
          <a:p>
            <a:pPr marL="415925" indent="-311150" eaLnBrk="1">
              <a:lnSpc>
                <a:spcPct val="98000"/>
              </a:lnSpc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Locate satellite downlink at a receive site(s) sufficiently distant from Wallops Island to achieve event independence.</a:t>
            </a:r>
          </a:p>
          <a:p>
            <a:pPr marL="415925" indent="-311150" eaLnBrk="1">
              <a:lnSpc>
                <a:spcPct val="98000"/>
              </a:lnSpc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/>
          </a:p>
          <a:p>
            <a:pPr marL="415925" indent="-311150" eaLnBrk="1">
              <a:lnSpc>
                <a:spcPct val="98000"/>
              </a:lnSpc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Distribute data independently of Wallops Island.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070975" cy="808038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Basic EDDN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9070975" cy="5378450"/>
          </a:xfrm>
        </p:spPr>
        <p:txBody>
          <a:bodyPr/>
          <a:lstStyle/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Satellite downlink system with 2 antennas for GOES East and West ( at least 7M )‏ and  one backup antenna</a:t>
            </a:r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DOMSAT receive system for data from Wallops Island</a:t>
            </a:r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LRGS systems for acquiring and distributing data.</a:t>
            </a:r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Web Server for reporting system status.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187325"/>
            <a:ext cx="8448675" cy="728663"/>
          </a:xfrm>
        </p:spPr>
        <p:txBody>
          <a:bodyPr/>
          <a:lstStyle/>
          <a:p>
            <a:pPr eaLnBrk="1"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8.1M Antenna at EROS for GOES East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10374313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187325"/>
            <a:ext cx="8448675" cy="728663"/>
          </a:xfrm>
        </p:spPr>
        <p:txBody>
          <a:bodyPr/>
          <a:lstStyle/>
          <a:p>
            <a:pPr eaLnBrk="1"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Three New Antennas</a:t>
            </a:r>
            <a:br>
              <a:rPr lang="en-GB" sz="2800" dirty="0" smtClean="0"/>
            </a:br>
            <a:r>
              <a:rPr lang="en-GB" sz="2800" dirty="0" smtClean="0"/>
              <a:t>(3.8M backup, 2.4M DOMSAT, 7.5M GOES West)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10080625" cy="589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9058275" cy="1255713"/>
          </a:xfrm>
        </p:spPr>
        <p:txBody>
          <a:bodyPr/>
          <a:lstStyle/>
          <a:p>
            <a:pPr eaLnBrk="1">
              <a:lnSpc>
                <a:spcPct val="7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GOES Receive Equipment at EROS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1036638"/>
            <a:ext cx="9623425" cy="581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76225"/>
            <a:ext cx="9577387" cy="531813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EDDN System Status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2" y="1189037"/>
            <a:ext cx="9070975" cy="5486400"/>
          </a:xfrm>
        </p:spPr>
        <p:txBody>
          <a:bodyPr/>
          <a:lstStyle/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EDDN was handed to the USGS in Spring 2008</a:t>
            </a:r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/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Issues in the first year of operation:</a:t>
            </a:r>
          </a:p>
          <a:p>
            <a:pPr marL="836612" lvl="1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Minor wind damage to the 7.5m antenna</a:t>
            </a:r>
          </a:p>
          <a:p>
            <a:pPr marL="1222375" lvl="2" indent="-311150" eaLnBrk="1">
              <a:lnSpc>
                <a:spcPct val="98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(Did not affect the operation of the antenna)</a:t>
            </a:r>
          </a:p>
          <a:p>
            <a:pPr marL="836612" lvl="1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Loss of azimuth control of the 7.5m antenna</a:t>
            </a:r>
          </a:p>
          <a:p>
            <a:pPr marL="1222375" lvl="2" indent="-311150" eaLnBrk="1">
              <a:lnSpc>
                <a:spcPct val="98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 smtClean="0"/>
              <a:t>(GOES West reception was moved to the backup antenna)</a:t>
            </a:r>
            <a:endParaRPr lang="en-GB" sz="3200" dirty="0" smtClean="0"/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/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Successfully negotiated two blackout periods</a:t>
            </a:r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/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Maintenance option picked up for the next year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187325"/>
            <a:ext cx="8448675" cy="728663"/>
          </a:xfrm>
        </p:spPr>
        <p:txBody>
          <a:bodyPr/>
          <a:lstStyle/>
          <a:p>
            <a:pPr eaLnBrk="1"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EROS System Diagram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9604375" cy="525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3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3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560</Words>
  <Application>Microsoft Office PowerPoint</Application>
  <PresentationFormat>Custom</PresentationFormat>
  <Paragraphs>87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Agenda</vt:lpstr>
      <vt:lpstr>EDDN Project GOALS</vt:lpstr>
      <vt:lpstr>Basic EDDN System</vt:lpstr>
      <vt:lpstr>8.1M Antenna at EROS for GOES East</vt:lpstr>
      <vt:lpstr>Three New Antennas (3.8M backup, 2.4M DOMSAT, 7.5M GOES West)</vt:lpstr>
      <vt:lpstr>GOES Receive Equipment at EROS</vt:lpstr>
      <vt:lpstr>EDDN System Status</vt:lpstr>
      <vt:lpstr>EROS System Diagram</vt:lpstr>
      <vt:lpstr>EDDN System Status</vt:lpstr>
      <vt:lpstr>More Information about EDDN at EROS</vt:lpstr>
      <vt:lpstr>New EDDN Web Services</vt:lpstr>
      <vt:lpstr>EDDN Message Access</vt:lpstr>
      <vt:lpstr>EDDN Field Test Page</vt:lpstr>
      <vt:lpstr>EDDN Enhancements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DECODES Version 7.3</dc:title>
  <cp:lastModifiedBy>Dan Schwitalla</cp:lastModifiedBy>
  <cp:revision>29</cp:revision>
  <dcterms:modified xsi:type="dcterms:W3CDTF">2009-05-19T14:37:15Z</dcterms:modified>
</cp:coreProperties>
</file>