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harts/chart9.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60"/>
  </p:notesMasterIdLst>
  <p:handoutMasterIdLst>
    <p:handoutMasterId r:id="rId61"/>
  </p:handoutMasterIdLst>
  <p:sldIdLst>
    <p:sldId id="256" r:id="rId2"/>
    <p:sldId id="257" r:id="rId3"/>
    <p:sldId id="266" r:id="rId4"/>
    <p:sldId id="322" r:id="rId5"/>
    <p:sldId id="260" r:id="rId6"/>
    <p:sldId id="261" r:id="rId7"/>
    <p:sldId id="273" r:id="rId8"/>
    <p:sldId id="267" r:id="rId9"/>
    <p:sldId id="324" r:id="rId10"/>
    <p:sldId id="325" r:id="rId11"/>
    <p:sldId id="264" r:id="rId12"/>
    <p:sldId id="326" r:id="rId13"/>
    <p:sldId id="274" r:id="rId14"/>
    <p:sldId id="277" r:id="rId15"/>
    <p:sldId id="276" r:id="rId16"/>
    <p:sldId id="269" r:id="rId17"/>
    <p:sldId id="271" r:id="rId18"/>
    <p:sldId id="270" r:id="rId19"/>
    <p:sldId id="275" r:id="rId20"/>
    <p:sldId id="278" r:id="rId21"/>
    <p:sldId id="282" r:id="rId22"/>
    <p:sldId id="283" r:id="rId23"/>
    <p:sldId id="281" r:id="rId24"/>
    <p:sldId id="286" r:id="rId25"/>
    <p:sldId id="288" r:id="rId26"/>
    <p:sldId id="291" r:id="rId27"/>
    <p:sldId id="292" r:id="rId28"/>
    <p:sldId id="279" r:id="rId29"/>
    <p:sldId id="295" r:id="rId30"/>
    <p:sldId id="294" r:id="rId31"/>
    <p:sldId id="296" r:id="rId32"/>
    <p:sldId id="297" r:id="rId33"/>
    <p:sldId id="300" r:id="rId34"/>
    <p:sldId id="298" r:id="rId35"/>
    <p:sldId id="299" r:id="rId36"/>
    <p:sldId id="293" r:id="rId37"/>
    <p:sldId id="285" r:id="rId38"/>
    <p:sldId id="301" r:id="rId39"/>
    <p:sldId id="302" r:id="rId40"/>
    <p:sldId id="303" r:id="rId41"/>
    <p:sldId id="304" r:id="rId42"/>
    <p:sldId id="305" r:id="rId43"/>
    <p:sldId id="306" r:id="rId44"/>
    <p:sldId id="307" r:id="rId45"/>
    <p:sldId id="308" r:id="rId46"/>
    <p:sldId id="315" r:id="rId47"/>
    <p:sldId id="309" r:id="rId48"/>
    <p:sldId id="310" r:id="rId49"/>
    <p:sldId id="311" r:id="rId50"/>
    <p:sldId id="312" r:id="rId51"/>
    <p:sldId id="313" r:id="rId52"/>
    <p:sldId id="314" r:id="rId53"/>
    <p:sldId id="316" r:id="rId54"/>
    <p:sldId id="320" r:id="rId55"/>
    <p:sldId id="321" r:id="rId56"/>
    <p:sldId id="317" r:id="rId57"/>
    <p:sldId id="318" r:id="rId58"/>
    <p:sldId id="319" r:id="rId59"/>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S Ryan" initials="w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1" autoAdjust="0"/>
    <p:restoredTop sz="83917" autoAdjust="0"/>
  </p:normalViewPr>
  <p:slideViewPr>
    <p:cSldViewPr>
      <p:cViewPr varScale="1">
        <p:scale>
          <a:sx n="69" d="100"/>
          <a:sy n="69" d="100"/>
        </p:scale>
        <p:origin x="-1080" y="-96"/>
      </p:cViewPr>
      <p:guideLst>
        <p:guide orient="horz" pos="2160"/>
        <p:guide pos="2880"/>
      </p:guideLst>
    </p:cSldViewPr>
  </p:slideViewPr>
  <p:outlineViewPr>
    <p:cViewPr>
      <p:scale>
        <a:sx n="33" d="100"/>
        <a:sy n="33" d="100"/>
      </p:scale>
      <p:origin x="0" y="97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430" y="-84"/>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mcmahon\My%20Documents\HRIT\imagery\Potential_schedu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kmcmahon\My%20Documents\HRIT\imagery\Potential_schedu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kmcmahon\My%20Documents\HRIT\imagery\Potential_schedu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kmcmahon\My%20Documents\HRIT\imagery\Potential_schedu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kmcmahon\My%20Documents\HRIT\imagery\Potential_schedu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kmcmahon\My%20Documents\HRIT\imagery\Potential_schedu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kmcmahon\My%20Documents\HRIT\imagery\Potential_schedu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kmcmahon\My%20Documents\HRIT\imagery\Potential_schedu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kmcmahon\My%20Documents\HRIT\imagery\Potential_schedu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radarChart>
        <c:radarStyle val="filled"/>
        <c:ser>
          <c:idx val="0"/>
          <c:order val="0"/>
          <c:tx>
            <c:strRef>
              <c:f>Scen1!$B$2</c:f>
              <c:strCache>
                <c:ptCount val="1"/>
                <c:pt idx="0">
                  <c:v>Current method</c:v>
                </c:pt>
              </c:strCache>
            </c:strRef>
          </c:tx>
          <c:cat>
            <c:strRef>
              <c:f>Scen1!$E$1:$K$1</c:f>
              <c:strCache>
                <c:ptCount val="4"/>
                <c:pt idx="0">
                  <c:v>TBFS (15min)</c:v>
                </c:pt>
                <c:pt idx="1">
                  <c:v>TBEI (5min)</c:v>
                </c:pt>
                <c:pt idx="2">
                  <c:v>Resolution (4KM)</c:v>
                </c:pt>
                <c:pt idx="3">
                  <c:v>Num of channels (4)</c:v>
                </c:pt>
              </c:strCache>
            </c:strRef>
          </c:cat>
          <c:val>
            <c:numRef>
              <c:f>Scen1!$E$2:$K$2</c:f>
              <c:numCache>
                <c:formatCode>General</c:formatCode>
                <c:ptCount val="4"/>
                <c:pt idx="0">
                  <c:v>1</c:v>
                </c:pt>
                <c:pt idx="1">
                  <c:v>0.5</c:v>
                </c:pt>
                <c:pt idx="2">
                  <c:v>0.5</c:v>
                </c:pt>
                <c:pt idx="3">
                  <c:v>0.26666666666666694</c:v>
                </c:pt>
              </c:numCache>
            </c:numRef>
          </c:val>
        </c:ser>
        <c:axId val="73872512"/>
        <c:axId val="73874048"/>
      </c:radarChart>
      <c:catAx>
        <c:axId val="73872512"/>
        <c:scaling>
          <c:orientation val="minMax"/>
        </c:scaling>
        <c:axPos val="b"/>
        <c:majorGridlines/>
        <c:tickLblPos val="nextTo"/>
        <c:txPr>
          <a:bodyPr/>
          <a:lstStyle/>
          <a:p>
            <a:pPr>
              <a:defRPr sz="2000"/>
            </a:pPr>
            <a:endParaRPr lang="en-US"/>
          </a:p>
        </c:txPr>
        <c:crossAx val="73874048"/>
        <c:crosses val="autoZero"/>
        <c:auto val="1"/>
        <c:lblAlgn val="ctr"/>
        <c:lblOffset val="100"/>
      </c:catAx>
      <c:valAx>
        <c:axId val="73874048"/>
        <c:scaling>
          <c:orientation val="minMax"/>
          <c:max val="1"/>
          <c:min val="0"/>
        </c:scaling>
        <c:axPos val="l"/>
        <c:majorGridlines/>
        <c:numFmt formatCode="General" sourceLinked="1"/>
        <c:majorTickMark val="cross"/>
        <c:tickLblPos val="none"/>
        <c:crossAx val="73872512"/>
        <c:crosses val="autoZero"/>
        <c:crossBetween val="between"/>
      </c:valAx>
    </c:plotArea>
    <c:plotVisOnly val="1"/>
  </c:chart>
  <c:spPr>
    <a:ln>
      <a:noFill/>
    </a:ln>
    <a:scene3d>
      <a:camera prst="orthographicFront"/>
      <a:lightRig rig="threePt" dir="t"/>
    </a:scene3d>
    <a:sp3d>
      <a:bevelT/>
    </a:sp3d>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radarChart>
        <c:radarStyle val="filled"/>
        <c:ser>
          <c:idx val="0"/>
          <c:order val="0"/>
          <c:tx>
            <c:strRef>
              <c:f>Scen2!$B$2</c:f>
              <c:strCache>
                <c:ptCount val="1"/>
                <c:pt idx="0">
                  <c:v>Balanced</c:v>
                </c:pt>
              </c:strCache>
            </c:strRef>
          </c:tx>
          <c:cat>
            <c:strRef>
              <c:f>Scen2!$E$1:$K$1</c:f>
              <c:strCache>
                <c:ptCount val="4"/>
                <c:pt idx="0">
                  <c:v>TBFS (15min)</c:v>
                </c:pt>
                <c:pt idx="1">
                  <c:v>TBEI (5min)</c:v>
                </c:pt>
                <c:pt idx="2">
                  <c:v>Resolution (3km)</c:v>
                </c:pt>
                <c:pt idx="3">
                  <c:v>Number of channels (3)</c:v>
                </c:pt>
              </c:strCache>
            </c:strRef>
          </c:cat>
          <c:val>
            <c:numRef>
              <c:f>Scen2!$E$2:$K$2</c:f>
              <c:numCache>
                <c:formatCode>General</c:formatCode>
                <c:ptCount val="4"/>
                <c:pt idx="0">
                  <c:v>1</c:v>
                </c:pt>
                <c:pt idx="1">
                  <c:v>0.5</c:v>
                </c:pt>
                <c:pt idx="2">
                  <c:v>0.66666666666666663</c:v>
                </c:pt>
                <c:pt idx="3">
                  <c:v>0.2</c:v>
                </c:pt>
              </c:numCache>
            </c:numRef>
          </c:val>
        </c:ser>
        <c:axId val="73888128"/>
        <c:axId val="73889664"/>
      </c:radarChart>
      <c:catAx>
        <c:axId val="73888128"/>
        <c:scaling>
          <c:orientation val="minMax"/>
        </c:scaling>
        <c:axPos val="b"/>
        <c:majorGridlines/>
        <c:tickLblPos val="nextTo"/>
        <c:txPr>
          <a:bodyPr/>
          <a:lstStyle/>
          <a:p>
            <a:pPr>
              <a:defRPr sz="2000"/>
            </a:pPr>
            <a:endParaRPr lang="en-US"/>
          </a:p>
        </c:txPr>
        <c:crossAx val="73889664"/>
        <c:crosses val="autoZero"/>
        <c:auto val="1"/>
        <c:lblAlgn val="ctr"/>
        <c:lblOffset val="100"/>
      </c:catAx>
      <c:valAx>
        <c:axId val="73889664"/>
        <c:scaling>
          <c:orientation val="minMax"/>
          <c:max val="1"/>
          <c:min val="0"/>
        </c:scaling>
        <c:axPos val="l"/>
        <c:majorGridlines/>
        <c:numFmt formatCode="General" sourceLinked="1"/>
        <c:majorTickMark val="cross"/>
        <c:tickLblPos val="none"/>
        <c:crossAx val="73888128"/>
        <c:crosses val="autoZero"/>
        <c:crossBetween val="between"/>
      </c:valAx>
    </c:plotArea>
    <c:plotVisOnly val="1"/>
  </c:chart>
  <c:spPr>
    <a:ln>
      <a:noFill/>
    </a:ln>
    <a:scene3d>
      <a:camera prst="orthographicFront"/>
      <a:lightRig rig="threePt" dir="t"/>
    </a:scene3d>
    <a:sp3d>
      <a:bevelT/>
    </a:sp3d>
  </c:spPr>
  <c:txPr>
    <a:bodyPr/>
    <a:lstStyle/>
    <a:p>
      <a:pPr>
        <a:defRPr sz="1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radarChart>
        <c:radarStyle val="filled"/>
        <c:ser>
          <c:idx val="0"/>
          <c:order val="0"/>
          <c:tx>
            <c:strRef>
              <c:f>Scen3!$B$2</c:f>
              <c:strCache>
                <c:ptCount val="1"/>
                <c:pt idx="0">
                  <c:v>Balanced w/mixed resolution</c:v>
                </c:pt>
              </c:strCache>
            </c:strRef>
          </c:tx>
          <c:cat>
            <c:strRef>
              <c:f>Scen3!$E$1:$K$1</c:f>
              <c:strCache>
                <c:ptCount val="4"/>
                <c:pt idx="0">
                  <c:v>TBFS (20min)</c:v>
                </c:pt>
                <c:pt idx="1">
                  <c:v>TBEI (7.5min)</c:v>
                </c:pt>
                <c:pt idx="2">
                  <c:v>Resolution (2km-3km)</c:v>
                </c:pt>
                <c:pt idx="3">
                  <c:v>Number of Channels (3)</c:v>
                </c:pt>
              </c:strCache>
            </c:strRef>
          </c:cat>
          <c:val>
            <c:numRef>
              <c:f>Scen3!$E$2:$K$2</c:f>
              <c:numCache>
                <c:formatCode>General</c:formatCode>
                <c:ptCount val="4"/>
                <c:pt idx="0">
                  <c:v>0.75</c:v>
                </c:pt>
                <c:pt idx="1">
                  <c:v>0.33333333333333331</c:v>
                </c:pt>
                <c:pt idx="2">
                  <c:v>0.8</c:v>
                </c:pt>
                <c:pt idx="3">
                  <c:v>0.2</c:v>
                </c:pt>
              </c:numCache>
            </c:numRef>
          </c:val>
        </c:ser>
        <c:axId val="117966720"/>
        <c:axId val="118390784"/>
      </c:radarChart>
      <c:catAx>
        <c:axId val="117966720"/>
        <c:scaling>
          <c:orientation val="minMax"/>
        </c:scaling>
        <c:axPos val="b"/>
        <c:majorGridlines/>
        <c:tickLblPos val="nextTo"/>
        <c:txPr>
          <a:bodyPr/>
          <a:lstStyle/>
          <a:p>
            <a:pPr>
              <a:defRPr sz="1600"/>
            </a:pPr>
            <a:endParaRPr lang="en-US"/>
          </a:p>
        </c:txPr>
        <c:crossAx val="118390784"/>
        <c:crosses val="autoZero"/>
        <c:auto val="1"/>
        <c:lblAlgn val="ctr"/>
        <c:lblOffset val="100"/>
      </c:catAx>
      <c:valAx>
        <c:axId val="118390784"/>
        <c:scaling>
          <c:orientation val="minMax"/>
          <c:max val="1"/>
          <c:min val="0"/>
        </c:scaling>
        <c:axPos val="l"/>
        <c:majorGridlines/>
        <c:numFmt formatCode="General" sourceLinked="1"/>
        <c:majorTickMark val="cross"/>
        <c:tickLblPos val="none"/>
        <c:crossAx val="11796672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radarChart>
        <c:radarStyle val="filled"/>
        <c:ser>
          <c:idx val="0"/>
          <c:order val="0"/>
          <c:tx>
            <c:strRef>
              <c:f>Scen4!$B$2</c:f>
              <c:strCache>
                <c:ptCount val="1"/>
                <c:pt idx="0">
                  <c:v>High channels</c:v>
                </c:pt>
              </c:strCache>
            </c:strRef>
          </c:tx>
          <c:cat>
            <c:strRef>
              <c:f>Scen4!$E$1:$K$1</c:f>
              <c:strCache>
                <c:ptCount val="4"/>
                <c:pt idx="0">
                  <c:v>TBFS (20min)</c:v>
                </c:pt>
                <c:pt idx="1">
                  <c:v>TBEI (2.5 min)</c:v>
                </c:pt>
                <c:pt idx="2">
                  <c:v>Resolution (4km)</c:v>
                </c:pt>
                <c:pt idx="3">
                  <c:v>Number of channels (6)</c:v>
                </c:pt>
              </c:strCache>
            </c:strRef>
          </c:cat>
          <c:val>
            <c:numRef>
              <c:f>Scen4!$E$2:$K$2</c:f>
              <c:numCache>
                <c:formatCode>General</c:formatCode>
                <c:ptCount val="4"/>
                <c:pt idx="0">
                  <c:v>0.75000000000000056</c:v>
                </c:pt>
                <c:pt idx="1">
                  <c:v>1</c:v>
                </c:pt>
                <c:pt idx="2">
                  <c:v>0.5</c:v>
                </c:pt>
                <c:pt idx="3">
                  <c:v>0.4</c:v>
                </c:pt>
              </c:numCache>
            </c:numRef>
          </c:val>
        </c:ser>
        <c:axId val="73987968"/>
        <c:axId val="73989504"/>
      </c:radarChart>
      <c:catAx>
        <c:axId val="73987968"/>
        <c:scaling>
          <c:orientation val="minMax"/>
        </c:scaling>
        <c:axPos val="b"/>
        <c:majorGridlines/>
        <c:tickLblPos val="nextTo"/>
        <c:spPr>
          <a:ln>
            <a:solidFill>
              <a:schemeClr val="tx1"/>
            </a:solidFill>
          </a:ln>
        </c:spPr>
        <c:txPr>
          <a:bodyPr/>
          <a:lstStyle/>
          <a:p>
            <a:pPr>
              <a:defRPr sz="2000"/>
            </a:pPr>
            <a:endParaRPr lang="en-US"/>
          </a:p>
        </c:txPr>
        <c:crossAx val="73989504"/>
        <c:crosses val="autoZero"/>
        <c:auto val="1"/>
        <c:lblAlgn val="ctr"/>
        <c:lblOffset val="100"/>
      </c:catAx>
      <c:valAx>
        <c:axId val="73989504"/>
        <c:scaling>
          <c:orientation val="minMax"/>
          <c:max val="1"/>
          <c:min val="0"/>
        </c:scaling>
        <c:axPos val="l"/>
        <c:majorGridlines/>
        <c:numFmt formatCode="General" sourceLinked="1"/>
        <c:majorTickMark val="cross"/>
        <c:tickLblPos val="none"/>
        <c:crossAx val="73987968"/>
        <c:crosses val="autoZero"/>
        <c:crossBetween val="between"/>
      </c:valAx>
    </c:plotArea>
    <c:plotVisOnly val="1"/>
  </c:chart>
  <c:spPr>
    <a:ln>
      <a:noFill/>
    </a:ln>
    <a:scene3d>
      <a:camera prst="orthographicFront"/>
      <a:lightRig rig="threePt" dir="t"/>
    </a:scene3d>
    <a:sp3d>
      <a:bevelT/>
    </a:sp3d>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radarChart>
        <c:radarStyle val="filled"/>
        <c:ser>
          <c:idx val="0"/>
          <c:order val="0"/>
          <c:tx>
            <c:strRef>
              <c:f>scen5!$B$2</c:f>
              <c:strCache>
                <c:ptCount val="1"/>
                <c:pt idx="0">
                  <c:v>Increase resolution, extra  channel</c:v>
                </c:pt>
              </c:strCache>
            </c:strRef>
          </c:tx>
          <c:cat>
            <c:strRef>
              <c:f>scen5!$E$1:$K$1</c:f>
              <c:strCache>
                <c:ptCount val="4"/>
                <c:pt idx="0">
                  <c:v>TBFS (20min)</c:v>
                </c:pt>
                <c:pt idx="1">
                  <c:v>TBEI (5min)</c:v>
                </c:pt>
                <c:pt idx="2">
                  <c:v>Resolution (3km)</c:v>
                </c:pt>
                <c:pt idx="3">
                  <c:v>Num of channels (4)</c:v>
                </c:pt>
              </c:strCache>
            </c:strRef>
          </c:cat>
          <c:val>
            <c:numRef>
              <c:f>scen5!$E$2:$K$2</c:f>
              <c:numCache>
                <c:formatCode>General</c:formatCode>
                <c:ptCount val="4"/>
                <c:pt idx="0">
                  <c:v>0.75000000000000056</c:v>
                </c:pt>
                <c:pt idx="1">
                  <c:v>0.5</c:v>
                </c:pt>
                <c:pt idx="2">
                  <c:v>0.66666666666666663</c:v>
                </c:pt>
                <c:pt idx="3">
                  <c:v>0.26666666666666694</c:v>
                </c:pt>
              </c:numCache>
            </c:numRef>
          </c:val>
        </c:ser>
        <c:axId val="74345088"/>
        <c:axId val="74355072"/>
      </c:radarChart>
      <c:catAx>
        <c:axId val="74345088"/>
        <c:scaling>
          <c:orientation val="minMax"/>
        </c:scaling>
        <c:axPos val="b"/>
        <c:majorGridlines/>
        <c:tickLblPos val="nextTo"/>
        <c:txPr>
          <a:bodyPr/>
          <a:lstStyle/>
          <a:p>
            <a:pPr>
              <a:defRPr sz="2000"/>
            </a:pPr>
            <a:endParaRPr lang="en-US"/>
          </a:p>
        </c:txPr>
        <c:crossAx val="74355072"/>
        <c:crosses val="autoZero"/>
        <c:auto val="1"/>
        <c:lblAlgn val="ctr"/>
        <c:lblOffset val="100"/>
      </c:catAx>
      <c:valAx>
        <c:axId val="74355072"/>
        <c:scaling>
          <c:orientation val="minMax"/>
          <c:max val="1"/>
          <c:min val="0"/>
        </c:scaling>
        <c:axPos val="l"/>
        <c:majorGridlines/>
        <c:numFmt formatCode="General" sourceLinked="1"/>
        <c:majorTickMark val="cross"/>
        <c:tickLblPos val="none"/>
        <c:crossAx val="74345088"/>
        <c:crosses val="autoZero"/>
        <c:crossBetween val="between"/>
      </c:valAx>
      <c:spPr>
        <a:ln>
          <a:solidFill>
            <a:schemeClr val="bg1"/>
          </a:solidFill>
        </a:ln>
      </c:spPr>
    </c:plotArea>
    <c:plotVisOnly val="1"/>
  </c:chart>
  <c:spPr>
    <a:ln>
      <a:noFill/>
    </a:ln>
    <a:scene3d>
      <a:camera prst="orthographicFront"/>
      <a:lightRig rig="threePt" dir="t"/>
    </a:scene3d>
    <a:sp3d>
      <a:bevelT/>
    </a:sp3d>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radarChart>
        <c:radarStyle val="filled"/>
        <c:ser>
          <c:idx val="0"/>
          <c:order val="0"/>
          <c:tx>
            <c:strRef>
              <c:f>scen6!$B$2</c:f>
              <c:strCache>
                <c:ptCount val="1"/>
                <c:pt idx="0">
                  <c:v>Very High channels</c:v>
                </c:pt>
              </c:strCache>
            </c:strRef>
          </c:tx>
          <c:cat>
            <c:strRef>
              <c:f>scen6!$E$1:$K$1</c:f>
              <c:strCache>
                <c:ptCount val="4"/>
                <c:pt idx="0">
                  <c:v>TBFS (30min)</c:v>
                </c:pt>
                <c:pt idx="1">
                  <c:v>TBEI (2.5min)</c:v>
                </c:pt>
                <c:pt idx="2">
                  <c:v>Resolution (4km)</c:v>
                </c:pt>
                <c:pt idx="3">
                  <c:v>Num of channels (11)</c:v>
                </c:pt>
              </c:strCache>
            </c:strRef>
          </c:cat>
          <c:val>
            <c:numRef>
              <c:f>scen6!$E$2:$K$2</c:f>
              <c:numCache>
                <c:formatCode>General</c:formatCode>
                <c:ptCount val="4"/>
                <c:pt idx="0">
                  <c:v>0.5</c:v>
                </c:pt>
                <c:pt idx="1">
                  <c:v>1</c:v>
                </c:pt>
                <c:pt idx="2">
                  <c:v>0.5</c:v>
                </c:pt>
                <c:pt idx="3">
                  <c:v>0.73333333333333361</c:v>
                </c:pt>
              </c:numCache>
            </c:numRef>
          </c:val>
        </c:ser>
        <c:axId val="74366336"/>
        <c:axId val="74003584"/>
      </c:radarChart>
      <c:catAx>
        <c:axId val="74366336"/>
        <c:scaling>
          <c:orientation val="minMax"/>
        </c:scaling>
        <c:axPos val="b"/>
        <c:majorGridlines/>
        <c:tickLblPos val="nextTo"/>
        <c:txPr>
          <a:bodyPr/>
          <a:lstStyle/>
          <a:p>
            <a:pPr>
              <a:defRPr sz="2000"/>
            </a:pPr>
            <a:endParaRPr lang="en-US"/>
          </a:p>
        </c:txPr>
        <c:crossAx val="74003584"/>
        <c:crosses val="autoZero"/>
        <c:auto val="1"/>
        <c:lblAlgn val="ctr"/>
        <c:lblOffset val="100"/>
      </c:catAx>
      <c:valAx>
        <c:axId val="74003584"/>
        <c:scaling>
          <c:orientation val="minMax"/>
          <c:max val="1"/>
          <c:min val="0"/>
        </c:scaling>
        <c:axPos val="l"/>
        <c:majorGridlines/>
        <c:numFmt formatCode="General" sourceLinked="1"/>
        <c:majorTickMark val="cross"/>
        <c:tickLblPos val="none"/>
        <c:crossAx val="74366336"/>
        <c:crosses val="autoZero"/>
        <c:crossBetween val="between"/>
      </c:valAx>
    </c:plotArea>
    <c:plotVisOnly val="1"/>
  </c:chart>
  <c:spPr>
    <a:ln>
      <a:noFill/>
    </a:ln>
    <a:scene3d>
      <a:camera prst="orthographicFront"/>
      <a:lightRig rig="threePt" dir="t"/>
    </a:scene3d>
    <a:sp3d>
      <a:bevelT/>
    </a:sp3d>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radarChart>
        <c:radarStyle val="filled"/>
        <c:ser>
          <c:idx val="0"/>
          <c:order val="0"/>
          <c:tx>
            <c:strRef>
              <c:f>scen7!$B$2</c:f>
              <c:strCache>
                <c:ptCount val="1"/>
                <c:pt idx="0">
                  <c:v>Heavy resolution and channels</c:v>
                </c:pt>
              </c:strCache>
            </c:strRef>
          </c:tx>
          <c:cat>
            <c:strRef>
              <c:f>scen7!$E$1:$K$1</c:f>
              <c:strCache>
                <c:ptCount val="4"/>
                <c:pt idx="0">
                  <c:v>TBFS (30min)</c:v>
                </c:pt>
                <c:pt idx="1">
                  <c:v>TBEI (5)</c:v>
                </c:pt>
                <c:pt idx="2">
                  <c:v>Resolution (3km)</c:v>
                </c:pt>
                <c:pt idx="3">
                  <c:v>Num of channels (6)</c:v>
                </c:pt>
              </c:strCache>
            </c:strRef>
          </c:cat>
          <c:val>
            <c:numRef>
              <c:f>scen7!$E$2:$K$2</c:f>
              <c:numCache>
                <c:formatCode>General</c:formatCode>
                <c:ptCount val="4"/>
                <c:pt idx="0">
                  <c:v>0.5</c:v>
                </c:pt>
                <c:pt idx="1">
                  <c:v>0.5</c:v>
                </c:pt>
                <c:pt idx="2">
                  <c:v>0.66666666666666663</c:v>
                </c:pt>
                <c:pt idx="3">
                  <c:v>0.4</c:v>
                </c:pt>
              </c:numCache>
            </c:numRef>
          </c:val>
        </c:ser>
        <c:axId val="74453376"/>
        <c:axId val="74454912"/>
      </c:radarChart>
      <c:catAx>
        <c:axId val="74453376"/>
        <c:scaling>
          <c:orientation val="minMax"/>
        </c:scaling>
        <c:axPos val="b"/>
        <c:majorGridlines/>
        <c:tickLblPos val="nextTo"/>
        <c:txPr>
          <a:bodyPr/>
          <a:lstStyle/>
          <a:p>
            <a:pPr>
              <a:defRPr sz="2000"/>
            </a:pPr>
            <a:endParaRPr lang="en-US"/>
          </a:p>
        </c:txPr>
        <c:crossAx val="74454912"/>
        <c:crosses val="autoZero"/>
        <c:auto val="1"/>
        <c:lblAlgn val="ctr"/>
        <c:lblOffset val="100"/>
      </c:catAx>
      <c:valAx>
        <c:axId val="74454912"/>
        <c:scaling>
          <c:orientation val="minMax"/>
          <c:max val="1"/>
          <c:min val="0"/>
        </c:scaling>
        <c:axPos val="l"/>
        <c:majorGridlines/>
        <c:numFmt formatCode="General" sourceLinked="1"/>
        <c:majorTickMark val="cross"/>
        <c:tickLblPos val="none"/>
        <c:crossAx val="74453376"/>
        <c:crosses val="autoZero"/>
        <c:crossBetween val="between"/>
      </c:valAx>
    </c:plotArea>
    <c:plotVisOnly val="1"/>
  </c:chart>
  <c:spPr>
    <a:ln>
      <a:noFill/>
    </a:ln>
    <a:scene3d>
      <a:camera prst="orthographicFront"/>
      <a:lightRig rig="threePt" dir="t"/>
    </a:scene3d>
    <a:sp3d>
      <a:bevelT/>
    </a:sp3d>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radarChart>
        <c:radarStyle val="filled"/>
        <c:ser>
          <c:idx val="0"/>
          <c:order val="0"/>
          <c:tx>
            <c:strRef>
              <c:f>scen8!$B$2</c:f>
              <c:strCache>
                <c:ptCount val="1"/>
                <c:pt idx="0">
                  <c:v>Extreme resolution</c:v>
                </c:pt>
              </c:strCache>
            </c:strRef>
          </c:tx>
          <c:cat>
            <c:strRef>
              <c:f>scen8!$E$1:$K$1</c:f>
              <c:strCache>
                <c:ptCount val="4"/>
                <c:pt idx="0">
                  <c:v>TBFS (35min)</c:v>
                </c:pt>
                <c:pt idx="1">
                  <c:v>TBEI (11min)</c:v>
                </c:pt>
                <c:pt idx="2">
                  <c:v>Resolution (2km)</c:v>
                </c:pt>
                <c:pt idx="3">
                  <c:v>Num of Channels (3)</c:v>
                </c:pt>
              </c:strCache>
            </c:strRef>
          </c:cat>
          <c:val>
            <c:numRef>
              <c:f>scen8!$E$2:$K$2</c:f>
              <c:numCache>
                <c:formatCode>General</c:formatCode>
                <c:ptCount val="4"/>
                <c:pt idx="0">
                  <c:v>0.42857142857142855</c:v>
                </c:pt>
                <c:pt idx="1">
                  <c:v>0.22727272727272727</c:v>
                </c:pt>
                <c:pt idx="2">
                  <c:v>1</c:v>
                </c:pt>
                <c:pt idx="3">
                  <c:v>0.2</c:v>
                </c:pt>
              </c:numCache>
            </c:numRef>
          </c:val>
        </c:ser>
        <c:axId val="74503296"/>
        <c:axId val="74504832"/>
      </c:radarChart>
      <c:catAx>
        <c:axId val="74503296"/>
        <c:scaling>
          <c:orientation val="minMax"/>
        </c:scaling>
        <c:axPos val="b"/>
        <c:majorGridlines/>
        <c:tickLblPos val="nextTo"/>
        <c:txPr>
          <a:bodyPr/>
          <a:lstStyle/>
          <a:p>
            <a:pPr>
              <a:defRPr sz="2000"/>
            </a:pPr>
            <a:endParaRPr lang="en-US"/>
          </a:p>
        </c:txPr>
        <c:crossAx val="74504832"/>
        <c:crosses val="autoZero"/>
        <c:auto val="1"/>
        <c:lblAlgn val="ctr"/>
        <c:lblOffset val="100"/>
      </c:catAx>
      <c:valAx>
        <c:axId val="74504832"/>
        <c:scaling>
          <c:orientation val="minMax"/>
          <c:max val="1"/>
          <c:min val="0"/>
        </c:scaling>
        <c:axPos val="l"/>
        <c:majorGridlines/>
        <c:numFmt formatCode="General" sourceLinked="1"/>
        <c:majorTickMark val="cross"/>
        <c:tickLblPos val="none"/>
        <c:crossAx val="74503296"/>
        <c:crosses val="autoZero"/>
        <c:crossBetween val="between"/>
      </c:valAx>
    </c:plotArea>
    <c:plotVisOnly val="1"/>
  </c:chart>
  <c:spPr>
    <a:ln>
      <a:noFill/>
    </a:ln>
    <a:scene3d>
      <a:camera prst="orthographicFront"/>
      <a:lightRig rig="threePt" dir="t"/>
    </a:scene3d>
    <a:sp3d>
      <a:bevelT/>
    </a:sp3d>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radarChart>
        <c:radarStyle val="filled"/>
        <c:ser>
          <c:idx val="0"/>
          <c:order val="0"/>
          <c:tx>
            <c:strRef>
              <c:f>scen9!$B$2</c:f>
              <c:strCache>
                <c:ptCount val="1"/>
                <c:pt idx="0">
                  <c:v>Extreme channels</c:v>
                </c:pt>
              </c:strCache>
            </c:strRef>
          </c:tx>
          <c:cat>
            <c:strRef>
              <c:f>scen9!$E$1:$K$1</c:f>
              <c:strCache>
                <c:ptCount val="4"/>
                <c:pt idx="0">
                  <c:v>TBFS (40 min)</c:v>
                </c:pt>
                <c:pt idx="1">
                  <c:v>TBEI (2.5 min)</c:v>
                </c:pt>
                <c:pt idx="2">
                  <c:v>Resolution (4km)</c:v>
                </c:pt>
                <c:pt idx="3">
                  <c:v>Num of channels (15)</c:v>
                </c:pt>
              </c:strCache>
            </c:strRef>
          </c:cat>
          <c:val>
            <c:numRef>
              <c:f>scen9!$E$2:$K$2</c:f>
              <c:numCache>
                <c:formatCode>General</c:formatCode>
                <c:ptCount val="4"/>
                <c:pt idx="0">
                  <c:v>0.37500000000000028</c:v>
                </c:pt>
                <c:pt idx="1">
                  <c:v>1</c:v>
                </c:pt>
                <c:pt idx="2">
                  <c:v>0.5</c:v>
                </c:pt>
                <c:pt idx="3">
                  <c:v>1</c:v>
                </c:pt>
              </c:numCache>
            </c:numRef>
          </c:val>
        </c:ser>
        <c:axId val="74536832"/>
        <c:axId val="74538368"/>
      </c:radarChart>
      <c:catAx>
        <c:axId val="74536832"/>
        <c:scaling>
          <c:orientation val="minMax"/>
        </c:scaling>
        <c:axPos val="b"/>
        <c:majorGridlines/>
        <c:tickLblPos val="nextTo"/>
        <c:txPr>
          <a:bodyPr/>
          <a:lstStyle/>
          <a:p>
            <a:pPr>
              <a:defRPr sz="2000"/>
            </a:pPr>
            <a:endParaRPr lang="en-US"/>
          </a:p>
        </c:txPr>
        <c:crossAx val="74538368"/>
        <c:crosses val="autoZero"/>
        <c:auto val="1"/>
        <c:lblAlgn val="ctr"/>
        <c:lblOffset val="100"/>
      </c:catAx>
      <c:valAx>
        <c:axId val="74538368"/>
        <c:scaling>
          <c:orientation val="minMax"/>
          <c:max val="1"/>
          <c:min val="0"/>
        </c:scaling>
        <c:axPos val="l"/>
        <c:majorGridlines/>
        <c:numFmt formatCode="General" sourceLinked="1"/>
        <c:majorTickMark val="cross"/>
        <c:tickLblPos val="none"/>
        <c:crossAx val="74536832"/>
        <c:crosses val="autoZero"/>
        <c:crossBetween val="between"/>
      </c:valAx>
    </c:plotArea>
    <c:plotVisOnly val="1"/>
  </c:chart>
  <c:spPr>
    <a:ln>
      <a:noFill/>
    </a:ln>
    <a:scene3d>
      <a:camera prst="orthographicFront"/>
      <a:lightRig rig="threePt" dir="t"/>
    </a:scene3d>
    <a:sp3d>
      <a:bevelT/>
    </a:sp3d>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0992" tIns="45496" rIns="90992" bIns="45496" rtlCol="0"/>
          <a:lstStyle>
            <a:lvl1pPr algn="l">
              <a:defRPr sz="1200"/>
            </a:lvl1pPr>
          </a:lstStyle>
          <a:p>
            <a:endParaRPr lang="en-US" dirty="0"/>
          </a:p>
        </p:txBody>
      </p:sp>
      <p:sp>
        <p:nvSpPr>
          <p:cNvPr id="3" name="Date Placeholder 2"/>
          <p:cNvSpPr>
            <a:spLocks noGrp="1"/>
          </p:cNvSpPr>
          <p:nvPr>
            <p:ph type="dt" sz="quarter" idx="1"/>
          </p:nvPr>
        </p:nvSpPr>
        <p:spPr>
          <a:xfrm>
            <a:off x="3927776" y="0"/>
            <a:ext cx="3004820" cy="461645"/>
          </a:xfrm>
          <a:prstGeom prst="rect">
            <a:avLst/>
          </a:prstGeom>
        </p:spPr>
        <p:txBody>
          <a:bodyPr vert="horz" lIns="90992" tIns="45496" rIns="90992" bIns="45496" rtlCol="0"/>
          <a:lstStyle>
            <a:lvl1pPr algn="r">
              <a:defRPr sz="1200"/>
            </a:lvl1pPr>
          </a:lstStyle>
          <a:p>
            <a:fld id="{643C2DEA-B565-4F1B-A0AA-042789B9A94D}" type="datetimeFigureOut">
              <a:rPr lang="en-US" smtClean="0"/>
              <a:pPr/>
              <a:t>10/18/2011</a:t>
            </a:fld>
            <a:endParaRPr lang="en-US" dirty="0"/>
          </a:p>
        </p:txBody>
      </p:sp>
      <p:sp>
        <p:nvSpPr>
          <p:cNvPr id="4" name="Footer Placeholder 3"/>
          <p:cNvSpPr>
            <a:spLocks noGrp="1"/>
          </p:cNvSpPr>
          <p:nvPr>
            <p:ph type="ftr" sz="quarter" idx="2"/>
          </p:nvPr>
        </p:nvSpPr>
        <p:spPr>
          <a:xfrm>
            <a:off x="0" y="8769653"/>
            <a:ext cx="3004820" cy="461645"/>
          </a:xfrm>
          <a:prstGeom prst="rect">
            <a:avLst/>
          </a:prstGeom>
        </p:spPr>
        <p:txBody>
          <a:bodyPr vert="horz" lIns="90992" tIns="45496" rIns="90992" bIns="454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6" y="8769653"/>
            <a:ext cx="3004820" cy="461645"/>
          </a:xfrm>
          <a:prstGeom prst="rect">
            <a:avLst/>
          </a:prstGeom>
        </p:spPr>
        <p:txBody>
          <a:bodyPr vert="horz" lIns="90992" tIns="45496" rIns="90992" bIns="45496" rtlCol="0" anchor="b"/>
          <a:lstStyle>
            <a:lvl1pPr algn="r">
              <a:defRPr sz="1200"/>
            </a:lvl1pPr>
          </a:lstStyle>
          <a:p>
            <a:fld id="{B4F94BAF-5F67-4747-BE2B-5BB372BAD53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0992" tIns="45496" rIns="90992" bIns="45496" rtlCol="0"/>
          <a:lstStyle>
            <a:lvl1pPr algn="l">
              <a:defRPr sz="1200"/>
            </a:lvl1pPr>
          </a:lstStyle>
          <a:p>
            <a:endParaRPr lang="en-US" dirty="0"/>
          </a:p>
        </p:txBody>
      </p:sp>
      <p:sp>
        <p:nvSpPr>
          <p:cNvPr id="3" name="Date Placeholder 2"/>
          <p:cNvSpPr>
            <a:spLocks noGrp="1"/>
          </p:cNvSpPr>
          <p:nvPr>
            <p:ph type="dt" idx="1"/>
          </p:nvPr>
        </p:nvSpPr>
        <p:spPr>
          <a:xfrm>
            <a:off x="3927776" y="0"/>
            <a:ext cx="3004820" cy="461645"/>
          </a:xfrm>
          <a:prstGeom prst="rect">
            <a:avLst/>
          </a:prstGeom>
        </p:spPr>
        <p:txBody>
          <a:bodyPr vert="horz" lIns="90992" tIns="45496" rIns="90992" bIns="45496" rtlCol="0"/>
          <a:lstStyle>
            <a:lvl1pPr algn="r">
              <a:defRPr sz="1200"/>
            </a:lvl1pPr>
          </a:lstStyle>
          <a:p>
            <a:fld id="{4834C502-10AA-4C66-BBEC-0BE109F1FAF7}" type="datetimeFigureOut">
              <a:rPr lang="en-US" smtClean="0"/>
              <a:pPr/>
              <a:t>10/18/2011</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0992" tIns="45496" rIns="90992" bIns="45496"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0992" tIns="45496" rIns="90992" bIns="454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0992" tIns="45496" rIns="90992" bIns="454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69653"/>
            <a:ext cx="3004820" cy="461645"/>
          </a:xfrm>
          <a:prstGeom prst="rect">
            <a:avLst/>
          </a:prstGeom>
        </p:spPr>
        <p:txBody>
          <a:bodyPr vert="horz" lIns="90992" tIns="45496" rIns="90992" bIns="45496" rtlCol="0" anchor="b"/>
          <a:lstStyle>
            <a:lvl1pPr algn="r">
              <a:defRPr sz="1200"/>
            </a:lvl1pPr>
          </a:lstStyle>
          <a:p>
            <a:fld id="{E1E83F57-E1A3-4433-9BEC-FE2932C1B21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LRIT antenna</a:t>
            </a:r>
            <a:r>
              <a:rPr lang="en-US" baseline="0" dirty="0" smtClean="0"/>
              <a:t> </a:t>
            </a:r>
            <a:r>
              <a:rPr lang="en-US" dirty="0" smtClean="0"/>
              <a:t>source: http://wattsupwiththat.com/2010/06/10/noaa-goes-satellite-communications-at-risk-due-to-proposed-fcc-spectrum-auction/</a:t>
            </a:r>
          </a:p>
          <a:p>
            <a:r>
              <a:rPr lang="en-US" baseline="0" dirty="0" smtClean="0"/>
              <a:t>: http://www.dartcom.co.uk/products/lrit_hrit/hardware/index.php</a:t>
            </a:r>
            <a:endParaRPr lang="en-US" dirty="0" smtClean="0"/>
          </a:p>
          <a:p>
            <a:r>
              <a:rPr lang="en-US" dirty="0" smtClean="0"/>
              <a:t>EMWIN Source: LRIT</a:t>
            </a:r>
            <a:r>
              <a:rPr lang="en-US" baseline="0" dirty="0" smtClean="0"/>
              <a:t> Receiver source</a:t>
            </a:r>
            <a:endParaRPr lang="en-US" dirty="0"/>
          </a:p>
        </p:txBody>
      </p:sp>
      <p:sp>
        <p:nvSpPr>
          <p:cNvPr id="4" name="Slide Number Placeholder 3"/>
          <p:cNvSpPr>
            <a:spLocks noGrp="1"/>
          </p:cNvSpPr>
          <p:nvPr>
            <p:ph type="sldNum" sz="quarter" idx="10"/>
          </p:nvPr>
        </p:nvSpPr>
        <p:spPr/>
        <p:txBody>
          <a:bodyPr/>
          <a:lstStyle/>
          <a:p>
            <a:fld id="{188A18F4-3134-4B78-8902-D223CF8B1813}" type="slidenum">
              <a:rPr lang="en-US" smtClean="0"/>
              <a:pPr/>
              <a:t>7</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CGMS Coordination Group for Meteorological Satellites</a:t>
            </a:r>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35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Operational GOES satellite dates from GOES </a:t>
            </a:r>
            <a:r>
              <a:rPr lang="en-US" dirty="0" err="1" smtClean="0"/>
              <a:t>Flyout</a:t>
            </a:r>
            <a:r>
              <a:rPr lang="en-US" dirty="0" smtClean="0"/>
              <a:t> schedule dated May 2011 and authorized/signed by Mary </a:t>
            </a:r>
            <a:r>
              <a:rPr lang="en-US" dirty="0" err="1" smtClean="0"/>
              <a:t>Kicza</a:t>
            </a:r>
            <a:endParaRPr lang="en-US" dirty="0" smtClean="0"/>
          </a:p>
          <a:p>
            <a:pPr>
              <a:spcBef>
                <a:spcPct val="0"/>
              </a:spcBef>
            </a:pPr>
            <a:r>
              <a:rPr lang="en-US" dirty="0" smtClean="0"/>
              <a:t>GOES Launch dates approximate and extracted from GOES </a:t>
            </a:r>
            <a:r>
              <a:rPr lang="en-US" dirty="0" err="1" smtClean="0"/>
              <a:t>Flyout</a:t>
            </a:r>
            <a:r>
              <a:rPr lang="en-US" dirty="0" smtClean="0"/>
              <a:t> schedule</a:t>
            </a:r>
          </a:p>
          <a:p>
            <a:pPr>
              <a:spcBef>
                <a:spcPct val="0"/>
              </a:spcBef>
            </a:pPr>
            <a:r>
              <a:rPr lang="en-US" dirty="0" smtClean="0"/>
              <a:t>GOES-R GS dates from IMS status supplied by Bob Latin for March 16, 2011 and End to End test date supplied by Craig Keeler.</a:t>
            </a:r>
          </a:p>
          <a:p>
            <a:pPr>
              <a:spcBef>
                <a:spcPct val="0"/>
              </a:spcBef>
            </a:pPr>
            <a:r>
              <a:rPr lang="en-US" dirty="0" smtClean="0"/>
              <a:t>ETE 1 Aug 2013</a:t>
            </a:r>
          </a:p>
          <a:p>
            <a:pPr>
              <a:spcBef>
                <a:spcPct val="0"/>
              </a:spcBef>
            </a:pPr>
            <a:r>
              <a:rPr lang="en-US" dirty="0" smtClean="0"/>
              <a:t>Operations Test 4/27/2015</a:t>
            </a:r>
          </a:p>
          <a:p>
            <a:pPr>
              <a:spcBef>
                <a:spcPct val="0"/>
              </a:spcBef>
            </a:pPr>
            <a:r>
              <a:rPr lang="en-US" dirty="0" smtClean="0"/>
              <a:t>Post Launch Testing 3/31/2016</a:t>
            </a: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99D341-B628-4253-B456-E8841D0D8E64}" type="slidenum">
              <a:rPr lang="en-US"/>
              <a:pPr fontAlgn="base">
                <a:spcBef>
                  <a:spcPct val="0"/>
                </a:spcBef>
                <a:spcAft>
                  <a:spcPct val="0"/>
                </a:spcAft>
              </a:pPr>
              <a:t>37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scenario replicates the current method of sending a copy of each image captured at 4km resolution. It includes an extra channel over the current 3.  Result is a full-disk image every 15 minutes and a CONUS image every 5 minutes.  </a:t>
            </a:r>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44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Scenario includes a set of full-disk images every 15 minutes replicating the current 3 channels, but increasing the resolution from 4KM to 3KM.  The images for each channel can be sent serially such that an image for a single channel will be available every 5 minutes with the full set completed every 15 minutes.</a:t>
            </a:r>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45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scenario features a set of full-Disk images replicating the current 3 channels, but with mixed resolution; one channel at 2km with the other two at 3km.  The full set of all 3 channels transmitted every 20 minutes; if transmitted serially, the 3km channels will be available in 5 minutes but the 2km channel will take about 10 minutes transmit.</a:t>
            </a:r>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46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Scenario includes a set of full-Disk images every 20 minutes at the current resolution (4km) but increases the available channels to 6.  Time between each image channel will be about 2.5 minutes.</a:t>
            </a:r>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47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Set of full-Disk images every 20 minutes at 3km resolution, an increase over the current 4km.  Even with the increase in resolution, the bandwidth still supports an extra channel for a total of 4.  The time between each image channel will be about 5 minutes.</a:t>
            </a:r>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48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scenario features 11 different channels (16 ABI channels from which to choose) of full-disk images every 30 minutes.  The resolution will match the current at 4km.  Although it will take 30 minutes for each set of images, the images can be staggered such that a new channel will be available every 2.5 minutes. </a:t>
            </a:r>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49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scenario includes a set of full-disk images every 30 minutes at an increased resolution (3km) and 3 additional channels for a total of 6.  At least one FD channel image can be available every 5 minutes. </a:t>
            </a:r>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50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Scenario features a set of full disk images every 35 minutes, replicating the current 3 channels; the images will be double the current resolution of 4km to 2km. Although it will take 35 minutes for the full set to be broadcast, each channel will be available about every 11 minutes. </a:t>
            </a:r>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51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34EB20-4153-4244-B656-75C790538A3B}" type="slidenum">
              <a:rPr lang="en-US" smtClean="0"/>
              <a:pPr/>
              <a:t>11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Set of full-disk images every 40 minutes at the current resolution (4km) but including 15 of the 16 ABI channels.  Images can be staggered such that at least one FD channel can be available every 2.5 minutes. </a:t>
            </a:r>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52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http://www.wernerlabsinc.com/system.htm</a:t>
            </a:r>
          </a:p>
          <a:p>
            <a:r>
              <a:rPr lang="en-US" dirty="0" smtClean="0"/>
              <a:t>From Werner</a:t>
            </a:r>
            <a:r>
              <a:rPr lang="en-US" baseline="0" dirty="0" smtClean="0"/>
              <a:t> Labs website: Entire system $1999</a:t>
            </a:r>
          </a:p>
          <a:p>
            <a:r>
              <a:rPr lang="en-US" baseline="0" dirty="0" smtClean="0"/>
              <a:t>Antenna only is $499</a:t>
            </a:r>
            <a:endParaRPr lang="en-US" dirty="0"/>
          </a:p>
        </p:txBody>
      </p:sp>
      <p:sp>
        <p:nvSpPr>
          <p:cNvPr id="4" name="Slide Number Placeholder 3"/>
          <p:cNvSpPr>
            <a:spLocks noGrp="1"/>
          </p:cNvSpPr>
          <p:nvPr>
            <p:ph type="sldNum" sz="quarter" idx="10"/>
          </p:nvPr>
        </p:nvSpPr>
        <p:spPr/>
        <p:txBody>
          <a:bodyPr/>
          <a:lstStyle/>
          <a:p>
            <a:fld id="{188A18F4-3134-4B78-8902-D223CF8B1813}"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 data</a:t>
            </a:r>
            <a:r>
              <a:rPr lang="en-US" baseline="0" dirty="0" smtClean="0"/>
              <a:t> rate causes name change to stay consistent with CGMS standards.</a:t>
            </a:r>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35B580C-62CF-4A24-9829-F6BFD935764D}" type="slidenum">
              <a:rPr lang="en-US" smtClean="0"/>
              <a:pPr/>
              <a:t>18</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LRIT footprint is close to the expected</a:t>
            </a:r>
            <a:r>
              <a:rPr lang="en-US" baseline="0" dirty="0" smtClean="0"/>
              <a:t> HRIT/EMWIN footprint.  The current LRIT has the same minimum elevation angle however, the GOES-W satellite is expected to be 2 degrees further west in the GOES-R series.  For the current LRIT signal the GOES-E area is the same, the GOES-W circle will be moved 2 degrees to the east.</a:t>
            </a:r>
            <a:endParaRPr lang="en-US" dirty="0"/>
          </a:p>
        </p:txBody>
      </p:sp>
      <p:sp>
        <p:nvSpPr>
          <p:cNvPr id="4" name="Slide Number Placeholder 3"/>
          <p:cNvSpPr>
            <a:spLocks noGrp="1"/>
          </p:cNvSpPr>
          <p:nvPr>
            <p:ph type="sldNum" sz="quarter" idx="10"/>
          </p:nvPr>
        </p:nvSpPr>
        <p:spPr/>
        <p:txBody>
          <a:bodyPr/>
          <a:lstStyle/>
          <a:p>
            <a:fld id="{188A18F4-3134-4B78-8902-D223CF8B1813}"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Signal Encoding – Line coding, Pseudo-randomization polynomial and uplink filter all changed in Space Segment Specification</a:t>
            </a:r>
          </a:p>
          <a:p>
            <a:r>
              <a:rPr lang="en-US" sz="2400" dirty="0" smtClean="0"/>
              <a:t>Data Rate change –  Combined data rate is 400kbps; now called High Rate Information Transmission (HRIT)</a:t>
            </a:r>
          </a:p>
          <a:p>
            <a:pPr lvl="1"/>
            <a:r>
              <a:rPr lang="en-US" sz="2400" dirty="0" smtClean="0"/>
              <a:t>LRIT – 128 kbps</a:t>
            </a:r>
          </a:p>
          <a:p>
            <a:pPr lvl="1"/>
            <a:r>
              <a:rPr lang="en-US" sz="2400" dirty="0" smtClean="0"/>
              <a:t>EMWIN – 9.6 kbps (GOES I-M) and 19.2 (GOES N/O/P)</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25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Diagram shows the Operational View (</a:t>
            </a:r>
            <a:r>
              <a:rPr lang="en-US" sz="1200" kern="1200" dirty="0" err="1" smtClean="0">
                <a:solidFill>
                  <a:schemeClr val="tx1"/>
                </a:solidFill>
                <a:latin typeface="+mn-lt"/>
                <a:ea typeface="+mn-ea"/>
                <a:cs typeface="+mn-cs"/>
              </a:rPr>
              <a:t>DoDAF</a:t>
            </a:r>
            <a:r>
              <a:rPr lang="en-US" sz="1200" kern="1200" dirty="0" smtClean="0">
                <a:solidFill>
                  <a:schemeClr val="tx1"/>
                </a:solidFill>
                <a:latin typeface="+mn-lt"/>
                <a:ea typeface="+mn-ea"/>
                <a:cs typeface="+mn-cs"/>
              </a:rPr>
              <a:t> OV-1) of the entire HRIT/EMWIN program including all major interfaces.  As with any satellite system there are three main components: a ground segment, a space segment and a user segment.  For the purposes of this presentation and the development work under ESPDS WA #6, the HRIT/EMWIN system spans the ground and user segment and is indicated in the dashed boxes.  </a:t>
            </a:r>
          </a:p>
          <a:p>
            <a:endParaRPr lang="en-US" dirty="0"/>
          </a:p>
        </p:txBody>
      </p:sp>
      <p:sp>
        <p:nvSpPr>
          <p:cNvPr id="4" name="Slide Number Placeholder 3"/>
          <p:cNvSpPr>
            <a:spLocks noGrp="1"/>
          </p:cNvSpPr>
          <p:nvPr>
            <p:ph type="sldNum" sz="quarter" idx="10"/>
          </p:nvPr>
        </p:nvSpPr>
        <p:spPr/>
        <p:txBody>
          <a:bodyPr/>
          <a:lstStyle/>
          <a:p>
            <a:fld id="{188A18F4-3134-4B78-8902-D223CF8B1813}" type="slidenum">
              <a:rPr lang="en-US" smtClean="0"/>
              <a:pPr/>
              <a:t>28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CCSDS Consultative Committee on Space Data Systems</a:t>
            </a:r>
          </a:p>
          <a:p>
            <a:r>
              <a:rPr lang="en-US" dirty="0" smtClean="0"/>
              <a:t>6 bits for VCID (could also leverage</a:t>
            </a:r>
            <a:r>
              <a:rPr lang="en-US" baseline="0" dirty="0" smtClean="0"/>
              <a:t> SCID if necessary) to allow for 63 VCs (all 1s is reserved for fill data)</a:t>
            </a:r>
            <a:endParaRPr lang="en-US" dirty="0"/>
          </a:p>
        </p:txBody>
      </p:sp>
      <p:sp>
        <p:nvSpPr>
          <p:cNvPr id="4" name="Slide Number Placeholder 3"/>
          <p:cNvSpPr>
            <a:spLocks noGrp="1"/>
          </p:cNvSpPr>
          <p:nvPr>
            <p:ph type="sldNum" sz="quarter" idx="10"/>
          </p:nvPr>
        </p:nvSpPr>
        <p:spPr/>
        <p:txBody>
          <a:bodyPr/>
          <a:lstStyle/>
          <a:p>
            <a:fld id="{E1E83F57-E1A3-4433-9BEC-FE2932C1B211}"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October 19-21, 2011</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HRIT/EMWIN: The Evolution of LRIT and EMWIN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702F044-A220-4BED-896C-0C09DE7A28F9}" type="slidenum">
              <a:rPr lang="en-US" smtClean="0"/>
              <a:pPr/>
              <a:t>‹#›</a:t>
            </a:fld>
            <a:endParaRPr lang="en-US" dirty="0"/>
          </a:p>
        </p:txBody>
      </p:sp>
      <p:pic>
        <p:nvPicPr>
          <p:cNvPr id="14" name="Picture 2" descr="NOAA Circle Logo"/>
          <p:cNvPicPr>
            <a:picLocks noChangeAspect="1" noChangeArrowheads="1"/>
          </p:cNvPicPr>
          <p:nvPr/>
        </p:nvPicPr>
        <p:blipFill>
          <a:blip r:embed="rId3" cstate="print"/>
          <a:srcRect/>
          <a:stretch>
            <a:fillRect/>
          </a:stretch>
        </p:blipFill>
        <p:spPr bwMode="auto">
          <a:xfrm>
            <a:off x="8001000" y="152400"/>
            <a:ext cx="922020" cy="895350"/>
          </a:xfrm>
          <a:prstGeom prst="rect">
            <a:avLst/>
          </a:prstGeom>
          <a:noFill/>
          <a:ln w="9525">
            <a:noFill/>
            <a:miter lim="800000"/>
            <a:headEnd/>
            <a:tailEnd/>
          </a:ln>
        </p:spPr>
      </p:pic>
      <p:pic>
        <p:nvPicPr>
          <p:cNvPr id="15" name="Picture 2" descr="NOAA Circle Logo"/>
          <p:cNvPicPr>
            <a:picLocks noChangeAspect="1" noChangeArrowheads="1"/>
          </p:cNvPicPr>
          <p:nvPr userDrawn="1"/>
        </p:nvPicPr>
        <p:blipFill>
          <a:blip r:embed="rId3" cstate="print"/>
          <a:srcRect/>
          <a:stretch>
            <a:fillRect/>
          </a:stretch>
        </p:blipFill>
        <p:spPr bwMode="auto">
          <a:xfrm>
            <a:off x="8001000" y="152400"/>
            <a:ext cx="922020" cy="895350"/>
          </a:xfrm>
          <a:prstGeom prst="rect">
            <a:avLst/>
          </a:prstGeom>
          <a:noFill/>
          <a:ln w="9525">
            <a:noFill/>
            <a:miter lim="800000"/>
            <a:headEnd/>
            <a:tailEnd/>
          </a:ln>
        </p:spPr>
      </p:pic>
      <p:pic>
        <p:nvPicPr>
          <p:cNvPr id="16" name="Picture 15" descr="officialnoaalogohirez.jpg"/>
          <p:cNvPicPr>
            <a:picLocks noChangeAspect="1"/>
          </p:cNvPicPr>
          <p:nvPr userDrawn="1"/>
        </p:nvPicPr>
        <p:blipFill>
          <a:blip r:embed="rId4" cstate="print"/>
          <a:stretch>
            <a:fillRect/>
          </a:stretch>
        </p:blipFill>
        <p:spPr>
          <a:xfrm>
            <a:off x="8001000" y="173736"/>
            <a:ext cx="905073" cy="896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3040"/>
            <a:ext cx="8229600" cy="4572000"/>
          </a:xfrm>
        </p:spPr>
        <p:txBody>
          <a:bodyPr>
            <a:noAutofit/>
          </a:bodyPr>
          <a:lstStyle>
            <a:lvl1pPr>
              <a:spcBef>
                <a:spcPts val="600"/>
              </a:spcBef>
              <a:defRPr sz="2000"/>
            </a:lvl1pPr>
            <a:lvl2pPr>
              <a:spcBef>
                <a:spcPts val="400"/>
              </a:spcBef>
              <a:defRPr sz="1800"/>
            </a:lvl2pPr>
            <a:lvl3pPr>
              <a:spcBef>
                <a:spcPts val="400"/>
              </a:spcBef>
              <a:defRPr sz="1600"/>
            </a:lvl3pPr>
            <a:lvl4pPr>
              <a:spcBef>
                <a:spcPts val="400"/>
              </a:spcBef>
              <a:defRPr sz="1400"/>
            </a:lvl4pPr>
            <a:lvl5pPr>
              <a:spcBef>
                <a:spcPts val="400"/>
              </a:spcBef>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r>
              <a:rPr lang="en-US" smtClean="0"/>
              <a:t>October 19-21, 2011</a:t>
            </a:r>
            <a:endParaRPr lang="en-US" dirty="0"/>
          </a:p>
        </p:txBody>
      </p:sp>
      <p:sp>
        <p:nvSpPr>
          <p:cNvPr id="5" name="Footer Placeholder 4"/>
          <p:cNvSpPr>
            <a:spLocks noGrp="1"/>
          </p:cNvSpPr>
          <p:nvPr>
            <p:ph type="ftr" sz="quarter" idx="11"/>
          </p:nvPr>
        </p:nvSpPr>
        <p:spPr/>
        <p:txBody>
          <a:bodyPr/>
          <a:lstStyle>
            <a:extLst/>
          </a:lstStyle>
          <a:p>
            <a:r>
              <a:rPr lang="en-US" smtClean="0"/>
              <a:t>HRIT/EMWIN: The Evolution of LRIT and EMWIN</a:t>
            </a:r>
            <a:endParaRPr lang="en-US" dirty="0"/>
          </a:p>
        </p:txBody>
      </p:sp>
      <p:sp>
        <p:nvSpPr>
          <p:cNvPr id="6" name="Slide Number Placeholder 5"/>
          <p:cNvSpPr>
            <a:spLocks noGrp="1"/>
          </p:cNvSpPr>
          <p:nvPr>
            <p:ph type="sldNum" sz="quarter" idx="12"/>
          </p:nvPr>
        </p:nvSpPr>
        <p:spPr/>
        <p:txBody>
          <a:bodyPr/>
          <a:lstStyle>
            <a:extLst/>
          </a:lstStyle>
          <a:p>
            <a:fld id="{C702F044-A220-4BED-896C-0C09DE7A28F9}"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ctr"/>
          <a:lstStyle>
            <a:lvl1pPr>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normAutofit/>
          </a:bodyPr>
          <a:lstStyle>
            <a:lvl1pPr marL="0" indent="0">
              <a:buNone/>
              <a:defRPr sz="20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normAutofit/>
          </a:bodyPr>
          <a:lstStyle>
            <a:lvl1pPr marL="0" indent="0">
              <a:buNone/>
              <a:defRPr sz="20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63040"/>
            <a:ext cx="4040188" cy="3941763"/>
          </a:xfrm>
          <a:ln>
            <a:noFill/>
            <a:prstDash val="sysDash"/>
            <a:miter lim="800000"/>
          </a:ln>
        </p:spPr>
        <p:txBody>
          <a:bodyPr>
            <a:noAutofit/>
          </a:bodyPr>
          <a:lstStyle>
            <a:lvl1pPr>
              <a:defRPr sz="2000"/>
            </a:lvl1pPr>
            <a:lvl2pPr>
              <a:defRPr sz="1800"/>
            </a:lvl2pPr>
            <a:lvl3pPr>
              <a:defRPr sz="1600"/>
            </a:lvl3pPr>
            <a:lvl4pPr>
              <a:defRPr sz="1400"/>
            </a:lvl4pPr>
            <a:lvl5pPr>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1463040"/>
            <a:ext cx="4041775" cy="3941763"/>
          </a:xfrm>
          <a:ln>
            <a:noFill/>
            <a:prstDash val="sysDash"/>
            <a:miter lim="800000"/>
          </a:ln>
        </p:spPr>
        <p:txBody>
          <a:bodyPr>
            <a:noAutofit/>
          </a:bodyPr>
          <a:lstStyle>
            <a:lvl1pPr>
              <a:spcBef>
                <a:spcPts val="0"/>
              </a:spcBef>
              <a:defRPr sz="2000"/>
            </a:lvl1pPr>
            <a:lvl2pPr>
              <a:defRPr sz="1800"/>
            </a:lvl2pPr>
            <a:lvl3pPr>
              <a:defRPr sz="1600"/>
            </a:lvl3pPr>
            <a:lvl4pPr>
              <a:defRPr sz="1400"/>
            </a:lvl4pPr>
            <a:lvl5pPr>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extLst/>
          </a:lstStyle>
          <a:p>
            <a:r>
              <a:rPr lang="en-US" smtClean="0"/>
              <a:t>October 19-21, 2011</a:t>
            </a:r>
            <a:endParaRPr lang="en-US" dirty="0"/>
          </a:p>
        </p:txBody>
      </p:sp>
      <p:sp>
        <p:nvSpPr>
          <p:cNvPr id="8" name="Footer Placeholder 7"/>
          <p:cNvSpPr>
            <a:spLocks noGrp="1"/>
          </p:cNvSpPr>
          <p:nvPr>
            <p:ph type="ftr" sz="quarter" idx="11"/>
          </p:nvPr>
        </p:nvSpPr>
        <p:spPr/>
        <p:txBody>
          <a:bodyPr/>
          <a:lstStyle>
            <a:extLst/>
          </a:lstStyle>
          <a:p>
            <a:r>
              <a:rPr lang="en-US" smtClean="0"/>
              <a:t>HRIT/EMWIN: The Evolution of LRIT and EMWIN</a:t>
            </a:r>
            <a:endParaRPr lang="en-US" dirty="0"/>
          </a:p>
        </p:txBody>
      </p:sp>
      <p:sp>
        <p:nvSpPr>
          <p:cNvPr id="9" name="Slide Number Placeholder 8"/>
          <p:cNvSpPr>
            <a:spLocks noGrp="1"/>
          </p:cNvSpPr>
          <p:nvPr>
            <p:ph type="sldNum" sz="quarter" idx="12"/>
          </p:nvPr>
        </p:nvSpPr>
        <p:spPr/>
        <p:txBody>
          <a:bodyPr/>
          <a:lstStyle>
            <a:extLst/>
          </a:lstStyle>
          <a:p>
            <a:fld id="{C702F044-A220-4BED-896C-0C09DE7A28F9}" type="slidenum">
              <a:rPr lang="en-US" smtClean="0"/>
              <a:pPr/>
              <a:t>‹#›</a:t>
            </a:fld>
            <a:endParaRPr lang="en-US" dirty="0"/>
          </a:p>
        </p:txBody>
      </p:sp>
      <p:pic>
        <p:nvPicPr>
          <p:cNvPr id="11" name="Picture 2" descr="NOAA Circle Logo"/>
          <p:cNvPicPr>
            <a:picLocks noChangeAspect="1" noChangeArrowheads="1"/>
          </p:cNvPicPr>
          <p:nvPr/>
        </p:nvPicPr>
        <p:blipFill>
          <a:blip r:embed="rId2" cstate="print"/>
          <a:srcRect/>
          <a:stretch>
            <a:fillRect/>
          </a:stretch>
        </p:blipFill>
        <p:spPr bwMode="auto">
          <a:xfrm>
            <a:off x="7993380" y="152400"/>
            <a:ext cx="922020" cy="895350"/>
          </a:xfrm>
          <a:prstGeom prst="rect">
            <a:avLst/>
          </a:prstGeom>
          <a:noFill/>
          <a:ln w="9525">
            <a:noFill/>
            <a:miter lim="800000"/>
            <a:headEnd/>
            <a:tailEnd/>
          </a:ln>
        </p:spPr>
      </p:pic>
      <p:pic>
        <p:nvPicPr>
          <p:cNvPr id="12" name="Picture 11" descr="officialnoaalogohirez.jpg"/>
          <p:cNvPicPr>
            <a:picLocks noChangeAspect="1"/>
          </p:cNvPicPr>
          <p:nvPr userDrawn="1"/>
        </p:nvPicPr>
        <p:blipFill>
          <a:blip r:embed="rId3" cstate="print"/>
          <a:stretch>
            <a:fillRect/>
          </a:stretch>
        </p:blipFill>
        <p:spPr>
          <a:xfrm>
            <a:off x="8001000" y="173736"/>
            <a:ext cx="905073" cy="89611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October 19-21, 2011</a:t>
            </a:r>
            <a:endParaRPr lang="en-US" dirty="0"/>
          </a:p>
        </p:txBody>
      </p:sp>
      <p:sp>
        <p:nvSpPr>
          <p:cNvPr id="3" name="Footer Placeholder 2"/>
          <p:cNvSpPr>
            <a:spLocks noGrp="1"/>
          </p:cNvSpPr>
          <p:nvPr>
            <p:ph type="ftr" sz="quarter" idx="11"/>
          </p:nvPr>
        </p:nvSpPr>
        <p:spPr/>
        <p:txBody>
          <a:bodyPr/>
          <a:lstStyle>
            <a:extLst/>
          </a:lstStyle>
          <a:p>
            <a:r>
              <a:rPr lang="en-US" smtClean="0"/>
              <a:t>HRIT/EMWIN: The Evolution of LRIT and EMWIN</a:t>
            </a:r>
            <a:endParaRPr lang="en-US" dirty="0"/>
          </a:p>
        </p:txBody>
      </p:sp>
      <p:sp>
        <p:nvSpPr>
          <p:cNvPr id="4" name="Slide Number Placeholder 3"/>
          <p:cNvSpPr>
            <a:spLocks noGrp="1"/>
          </p:cNvSpPr>
          <p:nvPr>
            <p:ph type="sldNum" sz="quarter" idx="12"/>
          </p:nvPr>
        </p:nvSpPr>
        <p:spPr/>
        <p:txBody>
          <a:bodyPr/>
          <a:lstStyle>
            <a:extLst/>
          </a:lstStyle>
          <a:p>
            <a:fld id="{C702F044-A220-4BED-896C-0C09DE7A28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noAutofit/>
          </a:bodyPr>
          <a:lstStyle>
            <a:lvl1pPr>
              <a:defRPr sz="2000"/>
            </a:lvl1pPr>
            <a:lvl2pPr>
              <a:defRPr sz="1800"/>
            </a:lvl2pPr>
            <a:lvl3pPr>
              <a:defRPr sz="1600"/>
            </a:lvl3pPr>
            <a:lvl4pPr>
              <a:defRPr sz="1400"/>
            </a:lvl4pPr>
            <a:lvl5pPr>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October 19-21, 2011</a:t>
            </a:r>
            <a:endParaRPr lang="en-US" dirty="0"/>
          </a:p>
        </p:txBody>
      </p:sp>
      <p:sp>
        <p:nvSpPr>
          <p:cNvPr id="6" name="Footer Placeholder 5"/>
          <p:cNvSpPr>
            <a:spLocks noGrp="1"/>
          </p:cNvSpPr>
          <p:nvPr>
            <p:ph type="ftr" sz="quarter" idx="11"/>
          </p:nvPr>
        </p:nvSpPr>
        <p:spPr/>
        <p:txBody>
          <a:bodyPr/>
          <a:lstStyle>
            <a:extLst/>
          </a:lstStyle>
          <a:p>
            <a:r>
              <a:rPr lang="en-US" smtClean="0"/>
              <a:t>HRIT/EMWIN: The Evolution of LRIT and EMWIN</a:t>
            </a:r>
            <a:endParaRPr lang="en-US" dirty="0"/>
          </a:p>
        </p:txBody>
      </p:sp>
      <p:sp>
        <p:nvSpPr>
          <p:cNvPr id="7" name="Slide Number Placeholder 6"/>
          <p:cNvSpPr>
            <a:spLocks noGrp="1"/>
          </p:cNvSpPr>
          <p:nvPr>
            <p:ph type="sldNum" sz="quarter" idx="12"/>
          </p:nvPr>
        </p:nvSpPr>
        <p:spPr/>
        <p:txBody>
          <a:bodyPr/>
          <a:lstStyle>
            <a:extLst/>
          </a:lstStyle>
          <a:p>
            <a:fld id="{C702F044-A220-4BED-896C-0C09DE7A28F9}" type="slidenum">
              <a:rPr lang="en-US" smtClean="0"/>
              <a:pPr/>
              <a:t>‹#›</a:t>
            </a:fld>
            <a:endParaRPr lang="en-US" dirty="0"/>
          </a:p>
        </p:txBody>
      </p:sp>
      <p:pic>
        <p:nvPicPr>
          <p:cNvPr id="9" name="Picture 2" descr="NOAA Circle Logo"/>
          <p:cNvPicPr>
            <a:picLocks noChangeAspect="1" noChangeArrowheads="1"/>
          </p:cNvPicPr>
          <p:nvPr/>
        </p:nvPicPr>
        <p:blipFill>
          <a:blip r:embed="rId2" cstate="print"/>
          <a:srcRect/>
          <a:stretch>
            <a:fillRect/>
          </a:stretch>
        </p:blipFill>
        <p:spPr bwMode="auto">
          <a:xfrm>
            <a:off x="7924800" y="152400"/>
            <a:ext cx="922020" cy="895350"/>
          </a:xfrm>
          <a:prstGeom prst="rect">
            <a:avLst/>
          </a:prstGeom>
          <a:noFill/>
          <a:ln w="9525">
            <a:noFill/>
            <a:miter lim="800000"/>
            <a:headEnd/>
            <a:tailEnd/>
          </a:ln>
        </p:spPr>
      </p:pic>
      <p:pic>
        <p:nvPicPr>
          <p:cNvPr id="10" name="Picture 9" descr="officialnoaalogohirez.jpg"/>
          <p:cNvPicPr>
            <a:picLocks noChangeAspect="1"/>
          </p:cNvPicPr>
          <p:nvPr userDrawn="1"/>
        </p:nvPicPr>
        <p:blipFill>
          <a:blip r:embed="rId3" cstate="print"/>
          <a:stretch>
            <a:fillRect/>
          </a:stretch>
        </p:blipFill>
        <p:spPr>
          <a:xfrm>
            <a:off x="8001000" y="173736"/>
            <a:ext cx="905073" cy="89611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146304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r>
              <a:rPr lang="en-US" smtClean="0"/>
              <a:t>October 19-21, 2011</a:t>
            </a:r>
            <a:endParaRPr lang="en-US" dirty="0"/>
          </a:p>
        </p:txBody>
      </p:sp>
      <p:sp>
        <p:nvSpPr>
          <p:cNvPr id="5" name="Footer Placeholder 4"/>
          <p:cNvSpPr>
            <a:spLocks noGrp="1"/>
          </p:cNvSpPr>
          <p:nvPr>
            <p:ph type="ftr" sz="quarter" idx="11"/>
          </p:nvPr>
        </p:nvSpPr>
        <p:spPr/>
        <p:txBody>
          <a:bodyPr/>
          <a:lstStyle>
            <a:extLst/>
          </a:lstStyle>
          <a:p>
            <a:r>
              <a:rPr lang="en-US" smtClean="0"/>
              <a:t>HRIT/EMWIN: The Evolution of LRIT and EMWIN</a:t>
            </a:r>
            <a:endParaRPr lang="en-US" dirty="0" smtClean="0"/>
          </a:p>
        </p:txBody>
      </p:sp>
      <p:sp>
        <p:nvSpPr>
          <p:cNvPr id="6" name="Slide Number Placeholder 5"/>
          <p:cNvSpPr>
            <a:spLocks noGrp="1"/>
          </p:cNvSpPr>
          <p:nvPr>
            <p:ph type="sldNum" sz="quarter" idx="12"/>
          </p:nvPr>
        </p:nvSpPr>
        <p:spPr/>
        <p:txBody>
          <a:bodyPr/>
          <a:lstStyle>
            <a:extLst/>
          </a:lstStyle>
          <a:p>
            <a:fld id="{C702F044-A220-4BED-896C-0C09DE7A28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lvl1pPr algn="ctr">
              <a:defRPr/>
            </a:lvl1pPr>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r>
              <a:rPr lang="en-US" smtClean="0"/>
              <a:t>October 19-21, 2011</a:t>
            </a:r>
            <a:endParaRPr lang="en-US" dirty="0"/>
          </a:p>
        </p:txBody>
      </p:sp>
      <p:sp>
        <p:nvSpPr>
          <p:cNvPr id="5" name="Footer Placeholder 4"/>
          <p:cNvSpPr>
            <a:spLocks noGrp="1"/>
          </p:cNvSpPr>
          <p:nvPr>
            <p:ph type="ftr" sz="quarter" idx="11"/>
          </p:nvPr>
        </p:nvSpPr>
        <p:spPr/>
        <p:txBody>
          <a:bodyPr/>
          <a:lstStyle>
            <a:extLst/>
          </a:lstStyle>
          <a:p>
            <a:r>
              <a:rPr lang="en-US" smtClean="0"/>
              <a:t>HRIT/EMWIN: The Evolution of LRIT and EMWIN</a:t>
            </a:r>
            <a:endParaRPr lang="en-US" dirty="0"/>
          </a:p>
        </p:txBody>
      </p:sp>
      <p:sp>
        <p:nvSpPr>
          <p:cNvPr id="6" name="Slide Number Placeholder 5"/>
          <p:cNvSpPr>
            <a:spLocks noGrp="1"/>
          </p:cNvSpPr>
          <p:nvPr>
            <p:ph type="sldNum" sz="quarter" idx="12"/>
          </p:nvPr>
        </p:nvSpPr>
        <p:spPr/>
        <p:txBody>
          <a:bodyPr/>
          <a:lstStyle>
            <a:extLst/>
          </a:lstStyle>
          <a:p>
            <a:fld id="{C702F044-A220-4BED-896C-0C09DE7A28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r>
              <a:rPr lang="en-US" smtClean="0"/>
              <a:t>October 19-21, 2011</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HRIT/EMWIN: The Evolution of LRIT and EMWIN</a:t>
            </a:r>
            <a:endParaRPr lang="en-US"/>
          </a:p>
        </p:txBody>
      </p:sp>
      <p:sp>
        <p:nvSpPr>
          <p:cNvPr id="6" name="Slide Number Placeholder 5"/>
          <p:cNvSpPr>
            <a:spLocks noGrp="1"/>
          </p:cNvSpPr>
          <p:nvPr>
            <p:ph type="sldNum" sz="quarter" idx="12"/>
          </p:nvPr>
        </p:nvSpPr>
        <p:spPr/>
        <p:txBody>
          <a:bodyPr/>
          <a:lstStyle>
            <a:lvl1pPr>
              <a:defRPr/>
            </a:lvl1pPr>
          </a:lstStyle>
          <a:p>
            <a:pPr>
              <a:defRPr/>
            </a:pPr>
            <a:fld id="{0AC9472A-A4F1-4305-BB86-7366CC6502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dirty="0"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7543800" cy="1143000"/>
          </a:xfrm>
          <a:prstGeom prst="rect">
            <a:avLst/>
          </a:prstGeom>
        </p:spPr>
        <p:txBody>
          <a:bodyPr vert="horz" anchor="ctr">
            <a:no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463039"/>
            <a:ext cx="8229600" cy="4572000"/>
          </a:xfrm>
          <a:prstGeom prst="rect">
            <a:avLst/>
          </a:prstGeom>
        </p:spPr>
        <p:txBody>
          <a:bodyPr vert="horz">
            <a:no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727032" y="6400800"/>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October 19-21, 2011</a:t>
            </a:r>
            <a:endParaRPr lang="en-US" dirty="0"/>
          </a:p>
        </p:txBody>
      </p:sp>
      <p:sp>
        <p:nvSpPr>
          <p:cNvPr id="22" name="Footer Placeholder 21"/>
          <p:cNvSpPr>
            <a:spLocks noGrp="1"/>
          </p:cNvSpPr>
          <p:nvPr>
            <p:ph type="ftr" sz="quarter" idx="3"/>
          </p:nvPr>
        </p:nvSpPr>
        <p:spPr>
          <a:xfrm>
            <a:off x="3657600" y="6400800"/>
            <a:ext cx="3073153"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HRIT/EMWIN: The Evolution of LRIT and EMWIN</a:t>
            </a:r>
            <a:endParaRPr lang="en-US" dirty="0"/>
          </a:p>
        </p:txBody>
      </p:sp>
      <p:sp>
        <p:nvSpPr>
          <p:cNvPr id="18" name="Slide Number Placeholder 17"/>
          <p:cNvSpPr>
            <a:spLocks noGrp="1"/>
          </p:cNvSpPr>
          <p:nvPr>
            <p:ph type="sldNum" sz="quarter" idx="4"/>
          </p:nvPr>
        </p:nvSpPr>
        <p:spPr>
          <a:xfrm>
            <a:off x="8647272" y="6400800"/>
            <a:ext cx="365760" cy="365125"/>
          </a:xfrm>
          <a:prstGeom prst="rect">
            <a:avLst/>
          </a:prstGeom>
        </p:spPr>
        <p:txBody>
          <a:bodyPr vert="horz" anchor="b"/>
          <a:lstStyle>
            <a:lvl1pPr algn="r" eaLnBrk="1" latinLnBrk="0" hangingPunct="1">
              <a:defRPr kumimoji="0" sz="1000" b="0">
                <a:solidFill>
                  <a:schemeClr val="tx1"/>
                </a:solidFill>
              </a:defRPr>
            </a:lvl1pPr>
            <a:extLst/>
          </a:lstStyle>
          <a:p>
            <a:fld id="{C702F044-A220-4BED-896C-0C09DE7A28F9}" type="slidenum">
              <a:rPr lang="en-US" smtClean="0"/>
              <a:pPr/>
              <a:t>‹#›</a:t>
            </a:fld>
            <a:endParaRPr lang="en-US" dirty="0"/>
          </a:p>
        </p:txBody>
      </p:sp>
      <p:pic>
        <p:nvPicPr>
          <p:cNvPr id="2" name="Picture 2" descr="NOAA Circle Logo"/>
          <p:cNvPicPr>
            <a:picLocks noChangeAspect="1" noChangeArrowheads="1"/>
          </p:cNvPicPr>
          <p:nvPr/>
        </p:nvPicPr>
        <p:blipFill>
          <a:blip r:embed="rId12" cstate="print"/>
          <a:srcRect/>
          <a:stretch>
            <a:fillRect/>
          </a:stretch>
        </p:blipFill>
        <p:spPr bwMode="auto">
          <a:xfrm>
            <a:off x="8001000" y="171450"/>
            <a:ext cx="922020" cy="895350"/>
          </a:xfrm>
          <a:prstGeom prst="rect">
            <a:avLst/>
          </a:prstGeom>
          <a:noFill/>
          <a:ln w="9525">
            <a:noFill/>
            <a:miter lim="800000"/>
            <a:headEnd/>
            <a:tailEnd/>
          </a:ln>
        </p:spPr>
      </p:pic>
      <p:pic>
        <p:nvPicPr>
          <p:cNvPr id="16" name="Picture 15" descr="officialnoaalogohirez.jpg"/>
          <p:cNvPicPr>
            <a:picLocks noChangeAspect="1"/>
          </p:cNvPicPr>
          <p:nvPr userDrawn="1"/>
        </p:nvPicPr>
        <p:blipFill>
          <a:blip r:embed="rId13" cstate="print"/>
          <a:stretch>
            <a:fillRect/>
          </a:stretch>
        </p:blipFill>
        <p:spPr>
          <a:xfrm>
            <a:off x="8001000" y="173736"/>
            <a:ext cx="905073" cy="896112"/>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72" r:id="rId9"/>
  </p:sldLayoutIdLst>
  <p:hf hdr="0"/>
  <p:txStyles>
    <p:titleStyle>
      <a:lvl1pPr algn="l"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600"/>
        </a:spcBef>
        <a:spcAft>
          <a:spcPts val="0"/>
        </a:spcAft>
        <a:buClr>
          <a:schemeClr val="accent1"/>
        </a:buClr>
        <a:buSzPct val="68000"/>
        <a:buFont typeface="Wingdings 3"/>
        <a:buChar char=""/>
        <a:defRPr kumimoji="0" sz="2000" kern="1200">
          <a:solidFill>
            <a:schemeClr val="tx1"/>
          </a:solidFill>
          <a:latin typeface="+mn-lt"/>
          <a:ea typeface="+mn-ea"/>
          <a:cs typeface="+mn-cs"/>
        </a:defRPr>
      </a:lvl1pPr>
      <a:lvl2pPr marL="621792" indent="-228600" algn="l" rtl="0" eaLnBrk="1" latinLnBrk="0" hangingPunct="1">
        <a:spcBef>
          <a:spcPts val="400"/>
        </a:spcBef>
        <a:buClr>
          <a:schemeClr val="accent1"/>
        </a:buClr>
        <a:buFont typeface="Verdana"/>
        <a:buChar char="◦"/>
        <a:defRPr kumimoji="0" sz="1800" kern="1200">
          <a:solidFill>
            <a:schemeClr val="tx1"/>
          </a:solidFill>
          <a:latin typeface="+mn-lt"/>
          <a:ea typeface="+mn-ea"/>
          <a:cs typeface="+mn-cs"/>
        </a:defRPr>
      </a:lvl2pPr>
      <a:lvl3pPr marL="859536" indent="-228600" algn="l" rtl="0" eaLnBrk="1" latinLnBrk="0" hangingPunct="1">
        <a:spcBef>
          <a:spcPts val="400"/>
        </a:spcBef>
        <a:buClr>
          <a:schemeClr val="accent2"/>
        </a:buClr>
        <a:buSzPct val="100000"/>
        <a:buFont typeface="Wingdings 2"/>
        <a:buChar char=""/>
        <a:defRPr kumimoji="0" sz="1600" kern="1200">
          <a:solidFill>
            <a:schemeClr val="tx1"/>
          </a:solidFill>
          <a:latin typeface="+mn-lt"/>
          <a:ea typeface="+mn-ea"/>
          <a:cs typeface="+mn-cs"/>
        </a:defRPr>
      </a:lvl3pPr>
      <a:lvl4pPr marL="1143000" indent="-228600" algn="l" rtl="0" eaLnBrk="1" latinLnBrk="0" hangingPunct="1">
        <a:spcBef>
          <a:spcPts val="40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400"/>
        </a:spcBef>
        <a:buClr>
          <a:schemeClr val="accent2"/>
        </a:buClr>
        <a:buFont typeface="Wingdings 2"/>
        <a:buChar char=""/>
        <a:defRPr kumimoji="0" sz="14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package" Target="../embeddings/Microsoft_Office_Excel_Worksheet1.xlsx"/></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weather.gov/emwin"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Documents%20and%20Settings\paul.seymour\Desktop\VID00069.AVI"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ideo" Target="file:///E:\Videos%20And%20Images\2011%20-%20Miami%20Storm.AV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910" y="1752601"/>
            <a:ext cx="8458200" cy="1829761"/>
          </a:xfrm>
        </p:spPr>
        <p:txBody>
          <a:bodyPr/>
          <a:lstStyle/>
          <a:p>
            <a:r>
              <a:rPr lang="en-US" dirty="0" smtClean="0"/>
              <a:t>HRIT/EMWIN:</a:t>
            </a:r>
            <a:br>
              <a:rPr lang="en-US" dirty="0" smtClean="0"/>
            </a:br>
            <a:r>
              <a:rPr lang="en-US" sz="3200" dirty="0" smtClean="0"/>
              <a:t>The Evolution of LRIT and EMWIN</a:t>
            </a:r>
            <a:endParaRPr lang="en-US" dirty="0"/>
          </a:p>
        </p:txBody>
      </p:sp>
      <p:sp>
        <p:nvSpPr>
          <p:cNvPr id="3" name="Subtitle 2"/>
          <p:cNvSpPr>
            <a:spLocks noGrp="1"/>
          </p:cNvSpPr>
          <p:nvPr>
            <p:ph type="subTitle" idx="1"/>
          </p:nvPr>
        </p:nvSpPr>
        <p:spPr>
          <a:xfrm>
            <a:off x="1108710" y="3611607"/>
            <a:ext cx="7772400" cy="1199704"/>
          </a:xfrm>
        </p:spPr>
        <p:txBody>
          <a:bodyPr/>
          <a:lstStyle/>
          <a:p>
            <a:r>
              <a:rPr lang="en-US" dirty="0" smtClean="0"/>
              <a:t>1</a:t>
            </a:r>
            <a:r>
              <a:rPr lang="en-US" baseline="30000" dirty="0" smtClean="0"/>
              <a:t>st</a:t>
            </a:r>
            <a:r>
              <a:rPr lang="en-US" dirty="0" smtClean="0"/>
              <a:t> DCSRB and 7</a:t>
            </a:r>
            <a:r>
              <a:rPr lang="en-US" baseline="30000" dirty="0" smtClean="0"/>
              <a:t>th</a:t>
            </a:r>
            <a:r>
              <a:rPr lang="en-US" dirty="0" smtClean="0"/>
              <a:t> GOES User’s Conference</a:t>
            </a:r>
          </a:p>
          <a:p>
            <a:r>
              <a:rPr lang="en-US" dirty="0" smtClean="0"/>
              <a:t>Oct 19-21,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87B07249-A33A-4712-B1EE-2C0E2DB92B0C}" type="slidenum">
              <a:rPr lang="en-US" smtClean="0"/>
              <a:pPr/>
              <a:t>10</a:t>
            </a:fld>
            <a:endParaRPr lang="en-US" smtClean="0"/>
          </a:p>
        </p:txBody>
      </p:sp>
      <p:sp>
        <p:nvSpPr>
          <p:cNvPr id="5123" name="Title 3"/>
          <p:cNvSpPr>
            <a:spLocks noGrp="1"/>
          </p:cNvSpPr>
          <p:nvPr>
            <p:ph type="title" idx="4294967295"/>
          </p:nvPr>
        </p:nvSpPr>
        <p:spPr>
          <a:xfrm>
            <a:off x="609600" y="304800"/>
            <a:ext cx="7772400" cy="1143000"/>
          </a:xfrm>
        </p:spPr>
        <p:txBody>
          <a:bodyPr/>
          <a:lstStyle/>
          <a:p>
            <a:r>
              <a:rPr lang="en-US" dirty="0" smtClean="0">
                <a:cs typeface="Times New Roman" pitchFamily="18" charset="0"/>
              </a:rPr>
              <a:t>EMWIN Assets</a:t>
            </a:r>
            <a:endParaRPr lang="en-US" dirty="0">
              <a:cs typeface="Times New Roman" pitchFamily="18" charset="0"/>
            </a:endParaRPr>
          </a:p>
        </p:txBody>
      </p:sp>
      <p:sp>
        <p:nvSpPr>
          <p:cNvPr id="5124" name="Content Placeholder 4"/>
          <p:cNvSpPr>
            <a:spLocks noGrp="1"/>
          </p:cNvSpPr>
          <p:nvPr>
            <p:ph idx="4294967295"/>
          </p:nvPr>
        </p:nvSpPr>
        <p:spPr>
          <a:xfrm>
            <a:off x="457200" y="1066800"/>
            <a:ext cx="8229600" cy="5029200"/>
          </a:xfrm>
        </p:spPr>
        <p:txBody>
          <a:bodyPr/>
          <a:lstStyle/>
          <a:p>
            <a:r>
              <a:rPr lang="en-US" dirty="0" smtClean="0"/>
              <a:t>Large footprint </a:t>
            </a:r>
          </a:p>
          <a:p>
            <a:pPr lvl="1"/>
            <a:r>
              <a:rPr lang="en-US" dirty="0" smtClean="0"/>
              <a:t>EMWIN broadcast covers over 2/3rd’s of the earth’s surface</a:t>
            </a:r>
          </a:p>
          <a:p>
            <a:pPr lvl="1"/>
            <a:r>
              <a:rPr lang="en-US" dirty="0" smtClean="0"/>
              <a:t>Used internationally in the Pacific rim, Caribbean and parts of South America</a:t>
            </a:r>
          </a:p>
          <a:p>
            <a:endParaRPr lang="en-US" dirty="0" smtClean="0"/>
          </a:p>
          <a:p>
            <a:r>
              <a:rPr lang="en-US" dirty="0" smtClean="0"/>
              <a:t>Reliable </a:t>
            </a:r>
          </a:p>
          <a:p>
            <a:pPr lvl="1"/>
            <a:r>
              <a:rPr lang="en-US" dirty="0" smtClean="0"/>
              <a:t>Transponders on GOES East and West for redundancy</a:t>
            </a:r>
          </a:p>
          <a:p>
            <a:pPr lvl="1"/>
            <a:r>
              <a:rPr lang="en-US" dirty="0" smtClean="0"/>
              <a:t>Requires little infrastructure in a disaster, not dependent on internet or utility lines</a:t>
            </a:r>
          </a:p>
          <a:p>
            <a:pPr lvl="1"/>
            <a:r>
              <a:rPr lang="en-US" dirty="0" smtClean="0"/>
              <a:t>24/7 since 1996 with almost zero down time </a:t>
            </a:r>
          </a:p>
          <a:p>
            <a:pPr lvl="1"/>
            <a:r>
              <a:rPr lang="en-US" dirty="0" smtClean="0"/>
              <a:t>L-band signal adds to reliability</a:t>
            </a:r>
          </a:p>
          <a:p>
            <a:endParaRPr lang="en-US" dirty="0" smtClean="0"/>
          </a:p>
          <a:p>
            <a:r>
              <a:rPr lang="en-US" dirty="0" smtClean="0"/>
              <a:t>Inexpensive equipment and software</a:t>
            </a:r>
          </a:p>
          <a:p>
            <a:pPr lvl="1"/>
            <a:r>
              <a:rPr lang="en-US" dirty="0" smtClean="0"/>
              <a:t>No subscription satellite service.  </a:t>
            </a:r>
          </a:p>
          <a:p>
            <a:pPr lvl="1"/>
            <a:r>
              <a:rPr lang="en-US" dirty="0" smtClean="0"/>
              <a:t>Free software defined radio receiver application</a:t>
            </a:r>
          </a:p>
          <a:p>
            <a:pPr lvl="1"/>
            <a:r>
              <a:rPr lang="en-US" dirty="0" smtClean="0"/>
              <a:t>Small form factor equipment, can even be used mobile </a:t>
            </a:r>
          </a:p>
          <a:p>
            <a:endParaRPr lang="en-US" dirty="0" smtClean="0"/>
          </a:p>
          <a:p>
            <a:pPr lvl="1"/>
            <a:endParaRPr lang="en-US" dirty="0" smtClean="0"/>
          </a:p>
          <a:p>
            <a:pPr lvl="1"/>
            <a:endParaRPr lang="en-US" dirty="0" smtClean="0"/>
          </a:p>
          <a:p>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t>October 19-21, 2011</a:t>
            </a:r>
            <a:endParaRPr lang="en-US" dirty="0"/>
          </a:p>
        </p:txBody>
      </p:sp>
      <p:sp>
        <p:nvSpPr>
          <p:cNvPr id="6" name="Footer Placeholder 5"/>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screenshot"/>
          <p:cNvPicPr>
            <a:picLocks noGrp="1" noChangeAspect="1" noChangeArrowheads="1"/>
          </p:cNvPicPr>
          <p:nvPr>
            <p:ph idx="1"/>
          </p:nvPr>
        </p:nvPicPr>
        <p:blipFill>
          <a:blip r:embed="rId3" cstate="print"/>
          <a:srcRect/>
          <a:stretch>
            <a:fillRect/>
          </a:stretch>
        </p:blipFill>
        <p:spPr>
          <a:xfrm>
            <a:off x="342900" y="1219200"/>
            <a:ext cx="8458200" cy="5089525"/>
          </a:xfrm>
          <a:noFill/>
          <a:scene3d>
            <a:camera prst="orthographicFront"/>
            <a:lightRig rig="threePt" dir="t"/>
          </a:scene3d>
          <a:sp3d>
            <a:bevelT/>
          </a:sp3d>
        </p:spPr>
      </p:pic>
      <p:sp>
        <p:nvSpPr>
          <p:cNvPr id="10242" name="Slide Number Placeholder 5"/>
          <p:cNvSpPr>
            <a:spLocks noGrp="1"/>
          </p:cNvSpPr>
          <p:nvPr>
            <p:ph type="sldNum" sz="quarter" idx="12"/>
          </p:nvPr>
        </p:nvSpPr>
        <p:spPr>
          <a:noFill/>
        </p:spPr>
        <p:txBody>
          <a:bodyPr/>
          <a:lstStyle/>
          <a:p>
            <a:fld id="{56CC86E6-C1AB-4D1A-A07F-6CDE13A31DC2}" type="slidenum">
              <a:rPr lang="en-US" smtClean="0"/>
              <a:pPr/>
              <a:t>11</a:t>
            </a:fld>
            <a:endParaRPr lang="en-US" smtClean="0"/>
          </a:p>
        </p:txBody>
      </p:sp>
      <p:sp>
        <p:nvSpPr>
          <p:cNvPr id="10243" name="Rectangle 4"/>
          <p:cNvSpPr>
            <a:spLocks noGrp="1" noChangeArrowheads="1"/>
          </p:cNvSpPr>
          <p:nvPr>
            <p:ph type="title"/>
          </p:nvPr>
        </p:nvSpPr>
        <p:spPr>
          <a:xfrm>
            <a:off x="457200" y="274638"/>
            <a:ext cx="8229600" cy="792162"/>
          </a:xfrm>
        </p:spPr>
        <p:txBody>
          <a:bodyPr>
            <a:noAutofit/>
          </a:bodyPr>
          <a:lstStyle/>
          <a:p>
            <a:pPr eaLnBrk="1" hangingPunct="1"/>
            <a:r>
              <a:rPr lang="en-US" dirty="0" smtClean="0"/>
              <a:t>EMWIN User Receive System </a:t>
            </a:r>
            <a:br>
              <a:rPr lang="en-US" dirty="0" smtClean="0"/>
            </a:br>
            <a:r>
              <a:rPr lang="en-US" dirty="0" smtClean="0"/>
              <a:t>Screen Shots</a:t>
            </a:r>
          </a:p>
        </p:txBody>
      </p:sp>
      <p:sp>
        <p:nvSpPr>
          <p:cNvPr id="5" name="Date Placeholder 4"/>
          <p:cNvSpPr>
            <a:spLocks noGrp="1"/>
          </p:cNvSpPr>
          <p:nvPr>
            <p:ph type="dt" sz="half" idx="10"/>
          </p:nvPr>
        </p:nvSpPr>
        <p:spPr/>
        <p:txBody>
          <a:bodyPr/>
          <a:lstStyle/>
          <a:p>
            <a:r>
              <a:rPr lang="en-US" smtClean="0"/>
              <a:t>October 19-21, 2011</a:t>
            </a:r>
            <a:endParaRPr lang="en-US" dirty="0"/>
          </a:p>
        </p:txBody>
      </p:sp>
      <p:sp>
        <p:nvSpPr>
          <p:cNvPr id="6" name="Footer Placeholder 5"/>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87B07249-A33A-4712-B1EE-2C0E2DB92B0C}" type="slidenum">
              <a:rPr lang="en-US" smtClean="0"/>
              <a:pPr/>
              <a:t>12</a:t>
            </a:fld>
            <a:endParaRPr lang="en-US" smtClean="0"/>
          </a:p>
        </p:txBody>
      </p:sp>
      <p:sp>
        <p:nvSpPr>
          <p:cNvPr id="5123" name="Title 3"/>
          <p:cNvSpPr>
            <a:spLocks noGrp="1"/>
          </p:cNvSpPr>
          <p:nvPr>
            <p:ph type="title" idx="4294967295"/>
          </p:nvPr>
        </p:nvSpPr>
        <p:spPr>
          <a:xfrm>
            <a:off x="609600" y="304800"/>
            <a:ext cx="7772400" cy="1143000"/>
          </a:xfrm>
        </p:spPr>
        <p:txBody>
          <a:bodyPr/>
          <a:lstStyle/>
          <a:p>
            <a:r>
              <a:rPr lang="en-US" dirty="0" smtClean="0">
                <a:cs typeface="Times New Roman" pitchFamily="18" charset="0"/>
              </a:rPr>
              <a:t>EMWIN GOES-N Satellites</a:t>
            </a:r>
            <a:endParaRPr lang="en-US" dirty="0">
              <a:cs typeface="Times New Roman" pitchFamily="18" charset="0"/>
            </a:endParaRPr>
          </a:p>
        </p:txBody>
      </p:sp>
      <p:sp>
        <p:nvSpPr>
          <p:cNvPr id="5124" name="Content Placeholder 4"/>
          <p:cNvSpPr>
            <a:spLocks noGrp="1"/>
          </p:cNvSpPr>
          <p:nvPr>
            <p:ph idx="4294967295"/>
          </p:nvPr>
        </p:nvSpPr>
        <p:spPr>
          <a:xfrm>
            <a:off x="457200" y="1600200"/>
            <a:ext cx="8229600" cy="5029200"/>
          </a:xfrm>
        </p:spPr>
        <p:txBody>
          <a:bodyPr/>
          <a:lstStyle/>
          <a:p>
            <a:r>
              <a:rPr lang="en-US" dirty="0" smtClean="0"/>
              <a:t>GOES N thru P changes</a:t>
            </a:r>
          </a:p>
          <a:p>
            <a:pPr lvl="1"/>
            <a:r>
              <a:rPr lang="en-US" dirty="0" smtClean="0"/>
              <a:t>Data rate doubles from legacy EMWIN</a:t>
            </a:r>
          </a:p>
          <a:p>
            <a:pPr lvl="1"/>
            <a:r>
              <a:rPr lang="en-US" dirty="0" smtClean="0"/>
              <a:t>Forward error correction</a:t>
            </a:r>
          </a:p>
          <a:p>
            <a:pPr lvl="1"/>
            <a:r>
              <a:rPr lang="en-US" dirty="0" smtClean="0"/>
              <a:t>Offset </a:t>
            </a:r>
            <a:r>
              <a:rPr lang="en-US" dirty="0" err="1" smtClean="0"/>
              <a:t>QPSK</a:t>
            </a:r>
            <a:r>
              <a:rPr lang="en-US" dirty="0" smtClean="0"/>
              <a:t> modulation</a:t>
            </a:r>
          </a:p>
          <a:p>
            <a:pPr lvl="1"/>
            <a:r>
              <a:rPr lang="en-US" dirty="0" smtClean="0"/>
              <a:t>Allows enhancement of the data stream</a:t>
            </a:r>
          </a:p>
          <a:p>
            <a:pPr lvl="1"/>
            <a:r>
              <a:rPr lang="en-US" dirty="0" smtClean="0"/>
              <a:t>Coding gains used to retain current user dish size</a:t>
            </a:r>
          </a:p>
          <a:p>
            <a:pPr lvl="1"/>
            <a:r>
              <a:rPr lang="en-US" dirty="0" smtClean="0"/>
              <a:t>Dedicated transponder</a:t>
            </a:r>
          </a:p>
          <a:p>
            <a:pPr lvl="1"/>
            <a:r>
              <a:rPr lang="en-US" dirty="0" smtClean="0"/>
              <a:t>No eclipse outage</a:t>
            </a:r>
          </a:p>
          <a:p>
            <a:endParaRPr lang="en-US" dirty="0" smtClean="0"/>
          </a:p>
          <a:p>
            <a:r>
              <a:rPr lang="en-US" dirty="0" smtClean="0"/>
              <a:t>GOES East was replaced April 2010 </a:t>
            </a:r>
          </a:p>
          <a:p>
            <a:endParaRPr lang="en-US" dirty="0" smtClean="0"/>
          </a:p>
          <a:p>
            <a:r>
              <a:rPr lang="en-US" dirty="0" smtClean="0"/>
              <a:t>GOES West will be replaced December 14, 2011</a:t>
            </a:r>
          </a:p>
          <a:p>
            <a:pPr lvl="1"/>
            <a:r>
              <a:rPr lang="en-US" dirty="0" smtClean="0"/>
              <a:t>Users that have not yet transitioned should check EMWIN site for details</a:t>
            </a:r>
          </a:p>
          <a:p>
            <a:endParaRPr lang="en-US" dirty="0" smtClean="0"/>
          </a:p>
          <a:p>
            <a:pPr lvl="1"/>
            <a:endParaRPr lang="en-US" dirty="0" smtClean="0"/>
          </a:p>
          <a:p>
            <a:pPr lvl="1"/>
            <a:endParaRPr lang="en-US" dirty="0" smtClean="0"/>
          </a:p>
          <a:p>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t>October 19-21, 2011</a:t>
            </a:r>
            <a:endParaRPr lang="en-US" dirty="0"/>
          </a:p>
        </p:txBody>
      </p:sp>
      <p:sp>
        <p:nvSpPr>
          <p:cNvPr id="6" name="Footer Placeholder 5"/>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534F6E-C6B2-4E4A-8B8C-CC670C86C04F}" type="slidenum">
              <a:rPr lang="en-US" smtClean="0"/>
              <a:pPr/>
              <a:t>13</a:t>
            </a:fld>
            <a:endParaRPr lang="en-US" dirty="0"/>
          </a:p>
        </p:txBody>
      </p:sp>
      <p:sp>
        <p:nvSpPr>
          <p:cNvPr id="2" name="Title 1"/>
          <p:cNvSpPr>
            <a:spLocks noGrp="1"/>
          </p:cNvSpPr>
          <p:nvPr>
            <p:ph type="title"/>
          </p:nvPr>
        </p:nvSpPr>
        <p:spPr/>
        <p:txBody>
          <a:bodyPr/>
          <a:lstStyle/>
          <a:p>
            <a:r>
              <a:rPr lang="en-US" sz="3200" dirty="0" smtClean="0">
                <a:cs typeface="Times New Roman" pitchFamily="18" charset="0"/>
              </a:rPr>
              <a:t>Current EMWIN User Station</a:t>
            </a:r>
            <a:endParaRPr lang="en-US" sz="3200" dirty="0">
              <a:cs typeface="Times New Roman" pitchFamily="18" charset="0"/>
            </a:endParaRPr>
          </a:p>
        </p:txBody>
      </p:sp>
      <p:pic>
        <p:nvPicPr>
          <p:cNvPr id="71682" name="Picture 2"/>
          <p:cNvPicPr>
            <a:picLocks noChangeAspect="1" noChangeArrowheads="1"/>
          </p:cNvPicPr>
          <p:nvPr/>
        </p:nvPicPr>
        <p:blipFill>
          <a:blip r:embed="rId3" cstate="print"/>
          <a:srcRect/>
          <a:stretch>
            <a:fillRect/>
          </a:stretch>
        </p:blipFill>
        <p:spPr bwMode="auto">
          <a:xfrm>
            <a:off x="762000" y="1209675"/>
            <a:ext cx="7620000" cy="4438650"/>
          </a:xfrm>
          <a:prstGeom prst="rect">
            <a:avLst/>
          </a:prstGeom>
          <a:noFill/>
          <a:ln w="9525">
            <a:noFill/>
            <a:miter lim="800000"/>
            <a:headEnd/>
            <a:tailEnd/>
          </a:ln>
          <a:scene3d>
            <a:camera prst="orthographicFront"/>
            <a:lightRig rig="threePt" dir="t"/>
          </a:scene3d>
          <a:sp3d>
            <a:bevelT/>
          </a:sp3d>
        </p:spPr>
      </p:pic>
      <p:sp>
        <p:nvSpPr>
          <p:cNvPr id="5" name="Date Placeholder 4"/>
          <p:cNvSpPr>
            <a:spLocks noGrp="1"/>
          </p:cNvSpPr>
          <p:nvPr>
            <p:ph type="dt" sz="half" idx="10"/>
          </p:nvPr>
        </p:nvSpPr>
        <p:spPr/>
        <p:txBody>
          <a:bodyPr/>
          <a:lstStyle/>
          <a:p>
            <a:r>
              <a:rPr lang="en-US" smtClean="0"/>
              <a:t>October 19-21, 2011</a:t>
            </a:r>
            <a:endParaRPr lang="en-US" dirty="0"/>
          </a:p>
        </p:txBody>
      </p:sp>
      <p:sp>
        <p:nvSpPr>
          <p:cNvPr id="6" name="Footer Placeholder 5"/>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LRIT and EMWIN</a:t>
            </a:r>
            <a:endParaRPr lang="en-US" dirty="0"/>
          </a:p>
        </p:txBody>
      </p:sp>
      <p:sp>
        <p:nvSpPr>
          <p:cNvPr id="8" name="Subtitle 7"/>
          <p:cNvSpPr>
            <a:spLocks noGrp="1"/>
          </p:cNvSpPr>
          <p:nvPr>
            <p:ph type="subTitle" idx="1"/>
          </p:nvPr>
        </p:nvSpPr>
        <p:spPr/>
        <p:txBody>
          <a:bodyPr/>
          <a:lstStyle/>
          <a:p>
            <a:r>
              <a:rPr lang="en-US" dirty="0" smtClean="0"/>
              <a:t>System Overview</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534F6E-C6B2-4E4A-8B8C-CC670C86C04F}" type="slidenum">
              <a:rPr lang="en-US" smtClean="0"/>
              <a:pPr/>
              <a:t>15</a:t>
            </a:fld>
            <a:endParaRPr lang="en-US" dirty="0"/>
          </a:p>
        </p:txBody>
      </p:sp>
      <p:sp>
        <p:nvSpPr>
          <p:cNvPr id="4" name="Title 3"/>
          <p:cNvSpPr>
            <a:spLocks noGrp="1"/>
          </p:cNvSpPr>
          <p:nvPr>
            <p:ph type="title"/>
          </p:nvPr>
        </p:nvSpPr>
        <p:spPr/>
        <p:txBody>
          <a:bodyPr>
            <a:noAutofit/>
          </a:bodyPr>
          <a:lstStyle/>
          <a:p>
            <a:r>
              <a:rPr lang="en-US" dirty="0" smtClean="0"/>
              <a:t>LRIT &amp; EMWIN High Level Overview (Current)</a:t>
            </a:r>
            <a:endParaRPr lang="en-US" dirty="0"/>
          </a:p>
        </p:txBody>
      </p:sp>
      <p:graphicFrame>
        <p:nvGraphicFramePr>
          <p:cNvPr id="35843" name="Object 3"/>
          <p:cNvGraphicFramePr>
            <a:graphicFrameLocks noChangeAspect="1"/>
          </p:cNvGraphicFramePr>
          <p:nvPr/>
        </p:nvGraphicFramePr>
        <p:xfrm>
          <a:off x="457200" y="1219200"/>
          <a:ext cx="8372475" cy="4866819"/>
        </p:xfrm>
        <a:graphic>
          <a:graphicData uri="http://schemas.openxmlformats.org/presentationml/2006/ole">
            <p:oleObj spid="_x0000_s1026" name="Visio" r:id="rId3" imgW="6532626" imgH="3796665" progId="Visio.Drawing.11">
              <p:embed/>
            </p:oleObj>
          </a:graphicData>
        </a:graphic>
      </p:graphicFrame>
      <p:sp>
        <p:nvSpPr>
          <p:cNvPr id="5" name="Date Placeholder 4"/>
          <p:cNvSpPr>
            <a:spLocks noGrp="1"/>
          </p:cNvSpPr>
          <p:nvPr>
            <p:ph type="dt" sz="half" idx="10"/>
          </p:nvPr>
        </p:nvSpPr>
        <p:spPr/>
        <p:txBody>
          <a:bodyPr/>
          <a:lstStyle/>
          <a:p>
            <a:r>
              <a:rPr lang="en-US" smtClean="0"/>
              <a:t>October 19-21, 2011</a:t>
            </a:r>
            <a:endParaRPr lang="en-US" dirty="0"/>
          </a:p>
        </p:txBody>
      </p:sp>
      <p:sp>
        <p:nvSpPr>
          <p:cNvPr id="6" name="Footer Placeholder 5"/>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What is HRIT/EMWIN</a:t>
            </a:r>
            <a:endParaRPr lang="en-US" dirty="0"/>
          </a:p>
        </p:txBody>
      </p:sp>
      <p:sp>
        <p:nvSpPr>
          <p:cNvPr id="8" name="Subtitle 7"/>
          <p:cNvSpPr>
            <a:spLocks noGrp="1"/>
          </p:cNvSpPr>
          <p:nvPr>
            <p:ph type="subTitle" idx="1"/>
          </p:nvPr>
        </p:nvSpPr>
        <p:spPr/>
        <p:txBody>
          <a:bodyPr/>
          <a:lstStyle/>
          <a:p>
            <a:r>
              <a:rPr lang="en-US" dirty="0" smtClean="0"/>
              <a:t>Brief overview of</a:t>
            </a:r>
          </a:p>
          <a:p>
            <a:r>
              <a:rPr lang="en-US" dirty="0" smtClean="0"/>
              <a:t>High Rate Information Transmission / Emergency Managers Weather Information Network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 Arrow 5"/>
          <p:cNvSpPr/>
          <p:nvPr/>
        </p:nvSpPr>
        <p:spPr>
          <a:xfrm rot="16200000" flipH="1">
            <a:off x="3854717" y="1008888"/>
            <a:ext cx="3163825" cy="3657600"/>
          </a:xfrm>
          <a:prstGeom prst="bentArrow">
            <a:avLst>
              <a:gd name="adj1" fmla="val 30379"/>
              <a:gd name="adj2" fmla="val 25000"/>
              <a:gd name="adj3" fmla="val 25000"/>
              <a:gd name="adj4" fmla="val 43750"/>
            </a:avLst>
          </a:prstGeom>
          <a:gradFill flip="none" rotWithShape="1">
            <a:gsLst>
              <a:gs pos="0">
                <a:srgbClr val="5E9EFF"/>
              </a:gs>
              <a:gs pos="39999">
                <a:srgbClr val="85C2FF"/>
              </a:gs>
              <a:gs pos="70000">
                <a:srgbClr val="C4D6EB"/>
              </a:gs>
              <a:gs pos="100000">
                <a:srgbClr val="FFEBFA"/>
              </a:gs>
            </a:gsLst>
            <a:lin ang="8100000" scaled="0"/>
            <a:tileRect/>
          </a:gra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rot="5400000">
            <a:off x="1772156" y="1010156"/>
            <a:ext cx="3161288" cy="3657600"/>
          </a:xfrm>
          <a:prstGeom prst="bentArrow">
            <a:avLst>
              <a:gd name="adj1" fmla="val 30058"/>
              <a:gd name="adj2" fmla="val 25000"/>
              <a:gd name="adj3" fmla="val 25000"/>
              <a:gd name="adj4" fmla="val 43750"/>
            </a:avLst>
          </a:prstGeom>
          <a:gradFill flip="none" rotWithShape="1">
            <a:gsLst>
              <a:gs pos="0">
                <a:srgbClr val="5E9EFF"/>
              </a:gs>
              <a:gs pos="39999">
                <a:srgbClr val="85C2FF"/>
              </a:gs>
              <a:gs pos="70000">
                <a:srgbClr val="C4D6EB"/>
              </a:gs>
              <a:gs pos="100000">
                <a:srgbClr val="FFEBFA"/>
              </a:gs>
            </a:gsLst>
            <a:lin ang="8100000" scaled="0"/>
            <a:tileRect/>
          </a:gra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7"/>
          <p:cNvSpPr>
            <a:spLocks noGrp="1"/>
          </p:cNvSpPr>
          <p:nvPr>
            <p:ph type="title"/>
          </p:nvPr>
        </p:nvSpPr>
        <p:spPr/>
        <p:txBody>
          <a:bodyPr>
            <a:normAutofit/>
          </a:bodyPr>
          <a:lstStyle/>
          <a:p>
            <a:r>
              <a:rPr lang="en-US" dirty="0" smtClean="0"/>
              <a:t>LRIT and EMWIN in the GOES-R Era</a:t>
            </a:r>
            <a:endParaRPr lang="en-US" dirty="0"/>
          </a:p>
        </p:txBody>
      </p:sp>
      <p:sp>
        <p:nvSpPr>
          <p:cNvPr id="9" name="Text Placeholder 8"/>
          <p:cNvSpPr>
            <a:spLocks noGrp="1"/>
          </p:cNvSpPr>
          <p:nvPr>
            <p:ph type="body" idx="1"/>
          </p:nvPr>
        </p:nvSpPr>
        <p:spPr>
          <a:xfrm>
            <a:off x="304800" y="1242060"/>
            <a:ext cx="1219200" cy="987552"/>
          </a:xfr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a:noAutofit/>
          </a:bodyPr>
          <a:lstStyle/>
          <a:p>
            <a:pPr>
              <a:spcBef>
                <a:spcPts val="100"/>
              </a:spcBef>
            </a:pPr>
            <a:r>
              <a:rPr lang="en-US" sz="4000" b="1" dirty="0" smtClean="0">
                <a:solidFill>
                  <a:schemeClr val="tx1"/>
                </a:solidFill>
              </a:rPr>
              <a:t>LRIT</a:t>
            </a:r>
          </a:p>
        </p:txBody>
      </p:sp>
      <p:sp>
        <p:nvSpPr>
          <p:cNvPr id="11" name="Text Placeholder 10"/>
          <p:cNvSpPr>
            <a:spLocks noGrp="1"/>
          </p:cNvSpPr>
          <p:nvPr>
            <p:ph type="body" sz="half" idx="3"/>
          </p:nvPr>
        </p:nvSpPr>
        <p:spPr>
          <a:xfrm>
            <a:off x="7010400" y="1238250"/>
            <a:ext cx="1905000" cy="987552"/>
          </a:xfr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a:noAutofit/>
          </a:bodyPr>
          <a:lstStyle/>
          <a:p>
            <a:pPr>
              <a:spcBef>
                <a:spcPts val="100"/>
              </a:spcBef>
            </a:pPr>
            <a:r>
              <a:rPr lang="en-US" sz="4000" b="1" dirty="0" smtClean="0">
                <a:solidFill>
                  <a:schemeClr val="tx1"/>
                </a:solidFill>
              </a:rPr>
              <a:t>EMWIN</a:t>
            </a:r>
          </a:p>
        </p:txBody>
      </p:sp>
      <p:sp>
        <p:nvSpPr>
          <p:cNvPr id="19" name="Content Placeholder 2"/>
          <p:cNvSpPr>
            <a:spLocks noGrp="1"/>
          </p:cNvSpPr>
          <p:nvPr>
            <p:ph sz="quarter" idx="2"/>
          </p:nvPr>
        </p:nvSpPr>
        <p:spPr>
          <a:xfrm>
            <a:off x="381000" y="4495800"/>
            <a:ext cx="8610600" cy="1676400"/>
          </a:xfrm>
        </p:spPr>
        <p:style>
          <a:lnRef idx="2">
            <a:schemeClr val="dk1"/>
          </a:lnRef>
          <a:fillRef idx="1">
            <a:schemeClr val="lt1"/>
          </a:fillRef>
          <a:effectRef idx="0">
            <a:schemeClr val="dk1"/>
          </a:effectRef>
          <a:fontRef idx="minor">
            <a:schemeClr val="dk1"/>
          </a:fontRef>
        </p:style>
        <p:txBody>
          <a:bodyPr>
            <a:normAutofit/>
          </a:bodyPr>
          <a:lstStyle/>
          <a:p>
            <a:r>
              <a:rPr lang="en-US" sz="1200" dirty="0" smtClean="0">
                <a:solidFill>
                  <a:schemeClr val="bg1"/>
                </a:solidFill>
              </a:rPr>
              <a:t>a</a:t>
            </a:r>
          </a:p>
        </p:txBody>
      </p:sp>
      <p:sp>
        <p:nvSpPr>
          <p:cNvPr id="13" name="Content Placeholder 9"/>
          <p:cNvSpPr>
            <a:spLocks noGrp="1"/>
          </p:cNvSpPr>
          <p:nvPr>
            <p:ph sz="quarter" idx="4"/>
          </p:nvPr>
        </p:nvSpPr>
        <p:spPr>
          <a:xfrm>
            <a:off x="381000" y="5257800"/>
            <a:ext cx="4038600" cy="914400"/>
          </a:xfrm>
        </p:spPr>
        <p:txBody>
          <a:bodyPr>
            <a:normAutofit/>
          </a:bodyPr>
          <a:lstStyle/>
          <a:p>
            <a:pPr lvl="2">
              <a:lnSpc>
                <a:spcPct val="90000"/>
              </a:lnSpc>
            </a:pPr>
            <a:r>
              <a:rPr lang="en-US" sz="2000" dirty="0" smtClean="0"/>
              <a:t>Frequency: 1694.1 MHz	</a:t>
            </a:r>
          </a:p>
          <a:p>
            <a:pPr lvl="2">
              <a:lnSpc>
                <a:spcPct val="90000"/>
              </a:lnSpc>
            </a:pPr>
            <a:r>
              <a:rPr lang="en-US" sz="2000" dirty="0" smtClean="0"/>
              <a:t>Modulation: BPSK		</a:t>
            </a:r>
          </a:p>
          <a:p>
            <a:pPr lvl="1"/>
            <a:endParaRPr lang="en-US" dirty="0" smtClean="0"/>
          </a:p>
          <a:p>
            <a:endParaRPr lang="en-US" dirty="0" smtClean="0"/>
          </a:p>
          <a:p>
            <a:endParaRPr lang="en-US" dirty="0" smtClean="0"/>
          </a:p>
        </p:txBody>
      </p:sp>
      <p:sp>
        <p:nvSpPr>
          <p:cNvPr id="15" name="Content Placeholder 9"/>
          <p:cNvSpPr>
            <a:spLocks noGrp="1"/>
          </p:cNvSpPr>
          <p:nvPr>
            <p:ph sz="half" idx="4294967295"/>
          </p:nvPr>
        </p:nvSpPr>
        <p:spPr>
          <a:xfrm>
            <a:off x="4953000" y="5257800"/>
            <a:ext cx="4191000" cy="914400"/>
          </a:xfrm>
        </p:spPr>
        <p:txBody>
          <a:bodyPr>
            <a:normAutofit/>
          </a:bodyPr>
          <a:lstStyle/>
          <a:p>
            <a:pPr lvl="2">
              <a:lnSpc>
                <a:spcPct val="90000"/>
              </a:lnSpc>
            </a:pPr>
            <a:r>
              <a:rPr lang="en-US" sz="2000" dirty="0" smtClean="0"/>
              <a:t>Polarization: Linear</a:t>
            </a:r>
          </a:p>
          <a:p>
            <a:pPr lvl="2">
              <a:lnSpc>
                <a:spcPct val="90000"/>
              </a:lnSpc>
            </a:pPr>
            <a:r>
              <a:rPr lang="en-US" sz="2000" dirty="0" smtClean="0"/>
              <a:t>Forward error correction</a:t>
            </a:r>
          </a:p>
          <a:p>
            <a:pPr lvl="1"/>
            <a:endParaRPr lang="en-US" dirty="0" smtClean="0"/>
          </a:p>
          <a:p>
            <a:endParaRPr lang="en-US" dirty="0" smtClean="0"/>
          </a:p>
          <a:p>
            <a:endParaRPr lang="en-US" dirty="0" smtClean="0"/>
          </a:p>
        </p:txBody>
      </p:sp>
      <p:sp>
        <p:nvSpPr>
          <p:cNvPr id="14" name="Text Placeholder 8"/>
          <p:cNvSpPr txBox="1">
            <a:spLocks/>
          </p:cNvSpPr>
          <p:nvPr/>
        </p:nvSpPr>
        <p:spPr>
          <a:xfrm>
            <a:off x="457200" y="4559300"/>
            <a:ext cx="8382000" cy="838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HRIT/EMWIN</a:t>
            </a:r>
          </a:p>
          <a:p>
            <a:pPr marL="0" marR="0" lvl="0" indent="0" algn="ctr" defTabSz="914400" rtl="0" eaLnBrk="1" fontAlgn="auto" latinLnBrk="0" hangingPunct="1">
              <a:lnSpc>
                <a:spcPct val="100000"/>
              </a:lnSpc>
              <a:spcBef>
                <a:spcPts val="100"/>
              </a:spcBef>
              <a:spcAft>
                <a:spcPts val="0"/>
              </a:spcAft>
              <a:buClrTx/>
              <a:buSzTx/>
              <a:buFont typeface="Arial" pitchFamily="34" charset="0"/>
              <a:buNone/>
              <a:tabLst/>
              <a:defRPr/>
            </a:pPr>
            <a:r>
              <a:rPr lang="en-US" sz="2000" b="1" dirty="0" smtClean="0"/>
              <a:t>400Kbps</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Date Placeholder 11"/>
          <p:cNvSpPr>
            <a:spLocks noGrp="1"/>
          </p:cNvSpPr>
          <p:nvPr>
            <p:ph type="dt" sz="half" idx="10"/>
          </p:nvPr>
        </p:nvSpPr>
        <p:spPr/>
        <p:txBody>
          <a:bodyPr/>
          <a:lstStyle/>
          <a:p>
            <a:r>
              <a:rPr lang="en-US" smtClean="0"/>
              <a:t>October 19-21, 2011</a:t>
            </a:r>
            <a:endParaRPr lang="en-US" dirty="0"/>
          </a:p>
        </p:txBody>
      </p:sp>
      <p:sp>
        <p:nvSpPr>
          <p:cNvPr id="16" name="Slide Number Placeholder 15"/>
          <p:cNvSpPr>
            <a:spLocks noGrp="1"/>
          </p:cNvSpPr>
          <p:nvPr>
            <p:ph type="sldNum" sz="quarter" idx="12"/>
          </p:nvPr>
        </p:nvSpPr>
        <p:spPr/>
        <p:txBody>
          <a:bodyPr/>
          <a:lstStyle/>
          <a:p>
            <a:fld id="{C702F044-A220-4BED-896C-0C09DE7A28F9}" type="slidenum">
              <a:rPr lang="en-US" smtClean="0"/>
              <a:pPr/>
              <a:t>17</a:t>
            </a:fld>
            <a:endParaRPr lang="en-US" dirty="0"/>
          </a:p>
        </p:txBody>
      </p:sp>
      <p:sp>
        <p:nvSpPr>
          <p:cNvPr id="17" name="Footer Placeholder 16"/>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457200" y="1295400"/>
            <a:ext cx="8229600" cy="4876800"/>
          </a:xfrm>
        </p:spPr>
        <p:txBody>
          <a:bodyPr>
            <a:normAutofit/>
          </a:bodyPr>
          <a:lstStyle/>
          <a:p>
            <a:pPr>
              <a:lnSpc>
                <a:spcPct val="90000"/>
              </a:lnSpc>
            </a:pPr>
            <a:r>
              <a:rPr lang="en-US" dirty="0" smtClean="0"/>
              <a:t>GOES Product improvements</a:t>
            </a:r>
          </a:p>
          <a:p>
            <a:pPr marL="603504" lvl="2" indent="-256032">
              <a:lnSpc>
                <a:spcPct val="90000"/>
              </a:lnSpc>
              <a:spcBef>
                <a:spcPts val="600"/>
              </a:spcBef>
              <a:buClr>
                <a:schemeClr val="accent1"/>
              </a:buClr>
              <a:buSzPct val="68000"/>
              <a:buFont typeface="Wingdings 3"/>
              <a:buChar char=""/>
            </a:pPr>
            <a:r>
              <a:rPr lang="en-US" sz="2000" dirty="0" smtClean="0"/>
              <a:t>GOES-R Advanced Baseline Imager products</a:t>
            </a:r>
          </a:p>
          <a:p>
            <a:pPr marL="603504" lvl="2" indent="-256032">
              <a:lnSpc>
                <a:spcPct val="90000"/>
              </a:lnSpc>
              <a:spcBef>
                <a:spcPts val="600"/>
              </a:spcBef>
              <a:buClr>
                <a:schemeClr val="accent1"/>
              </a:buClr>
              <a:buSzPct val="68000"/>
              <a:buFont typeface="Wingdings 3"/>
              <a:buChar char=""/>
            </a:pPr>
            <a:r>
              <a:rPr lang="en-US" sz="2000" dirty="0" smtClean="0"/>
              <a:t>More frequent full-disk images</a:t>
            </a:r>
          </a:p>
          <a:p>
            <a:pPr marL="603504" lvl="2" indent="-256032">
              <a:lnSpc>
                <a:spcPct val="90000"/>
              </a:lnSpc>
              <a:spcBef>
                <a:spcPts val="600"/>
              </a:spcBef>
              <a:buClr>
                <a:schemeClr val="accent1"/>
              </a:buClr>
              <a:buSzPct val="68000"/>
              <a:buFont typeface="Wingdings 3"/>
              <a:buChar char=""/>
            </a:pPr>
            <a:r>
              <a:rPr lang="en-US" sz="2000" dirty="0" smtClean="0"/>
              <a:t>Higher resolution and/or more image channels</a:t>
            </a:r>
          </a:p>
          <a:p>
            <a:pPr marL="649224" lvl="3" indent="-256032">
              <a:lnSpc>
                <a:spcPct val="90000"/>
              </a:lnSpc>
              <a:spcBef>
                <a:spcPts val="600"/>
              </a:spcBef>
              <a:buClr>
                <a:schemeClr val="accent1"/>
              </a:buClr>
              <a:buSzPct val="68000"/>
              <a:buFont typeface="Wingdings 3"/>
              <a:buChar char=""/>
            </a:pPr>
            <a:r>
              <a:rPr lang="en-US" sz="2000" dirty="0" smtClean="0"/>
              <a:t>Potential for some GOES-R level 2+ products</a:t>
            </a:r>
          </a:p>
          <a:p>
            <a:pPr>
              <a:lnSpc>
                <a:spcPct val="90000"/>
              </a:lnSpc>
            </a:pPr>
            <a:endParaRPr lang="en-US" dirty="0" smtClean="0"/>
          </a:p>
          <a:p>
            <a:pPr>
              <a:lnSpc>
                <a:spcPct val="90000"/>
              </a:lnSpc>
            </a:pPr>
            <a:r>
              <a:rPr lang="en-US" dirty="0" smtClean="0"/>
              <a:t>EMWIN Enhancements</a:t>
            </a:r>
          </a:p>
          <a:p>
            <a:pPr marL="603504" lvl="2" indent="-256032">
              <a:lnSpc>
                <a:spcPct val="90000"/>
              </a:lnSpc>
              <a:spcBef>
                <a:spcPts val="600"/>
              </a:spcBef>
              <a:buClr>
                <a:schemeClr val="accent1"/>
              </a:buClr>
              <a:buSzPct val="68000"/>
              <a:buFont typeface="Wingdings 3"/>
              <a:buChar char=""/>
            </a:pPr>
            <a:r>
              <a:rPr lang="en-US" sz="2000" dirty="0" smtClean="0"/>
              <a:t>More International Data</a:t>
            </a:r>
          </a:p>
          <a:p>
            <a:pPr marL="603504" lvl="2" indent="-256032">
              <a:lnSpc>
                <a:spcPct val="90000"/>
              </a:lnSpc>
              <a:spcBef>
                <a:spcPts val="600"/>
              </a:spcBef>
              <a:buClr>
                <a:schemeClr val="accent1"/>
              </a:buClr>
              <a:buSzPct val="68000"/>
              <a:buFont typeface="Wingdings 3"/>
              <a:buChar char=""/>
            </a:pPr>
            <a:r>
              <a:rPr lang="en-US" sz="2000" dirty="0" smtClean="0"/>
              <a:t>Additional Weather Graphics and Graphical Forecasts</a:t>
            </a:r>
          </a:p>
          <a:p>
            <a:pPr>
              <a:lnSpc>
                <a:spcPct val="90000"/>
              </a:lnSpc>
            </a:pPr>
            <a:endParaRPr lang="en-US" dirty="0" smtClean="0"/>
          </a:p>
          <a:p>
            <a:pPr>
              <a:lnSpc>
                <a:spcPct val="90000"/>
              </a:lnSpc>
            </a:pPr>
            <a:r>
              <a:rPr lang="en-US" dirty="0" smtClean="0"/>
              <a:t>Primary re-broadcast for GOES DCS data</a:t>
            </a:r>
          </a:p>
          <a:p>
            <a:pPr>
              <a:lnSpc>
                <a:spcPct val="90000"/>
              </a:lnSpc>
            </a:pPr>
            <a:endParaRPr lang="en-US" dirty="0" smtClean="0"/>
          </a:p>
          <a:p>
            <a:pPr>
              <a:lnSpc>
                <a:spcPct val="90000"/>
              </a:lnSpc>
            </a:pPr>
            <a:r>
              <a:rPr lang="en-US" dirty="0" smtClean="0"/>
              <a:t>Additional imagery from MTSAT and/or </a:t>
            </a:r>
            <a:r>
              <a:rPr lang="en-US" dirty="0" err="1" smtClean="0"/>
              <a:t>Meteosat</a:t>
            </a:r>
            <a:endParaRPr lang="en-US" dirty="0" smtClean="0"/>
          </a:p>
          <a:p>
            <a:pPr lvl="1">
              <a:lnSpc>
                <a:spcPct val="90000"/>
              </a:lnSpc>
            </a:pPr>
            <a:endParaRPr lang="en-US" sz="2400" dirty="0" smtClean="0"/>
          </a:p>
        </p:txBody>
      </p:sp>
      <p:sp>
        <p:nvSpPr>
          <p:cNvPr id="12290" name="Slide Number Placeholder 5"/>
          <p:cNvSpPr>
            <a:spLocks noGrp="1"/>
          </p:cNvSpPr>
          <p:nvPr>
            <p:ph type="sldNum" sz="quarter" idx="12"/>
          </p:nvPr>
        </p:nvSpPr>
        <p:spPr>
          <a:noFill/>
        </p:spPr>
        <p:txBody>
          <a:bodyPr/>
          <a:lstStyle/>
          <a:p>
            <a:fld id="{8DC7ACF5-E392-4D67-9139-42DC8B062B51}" type="slidenum">
              <a:rPr lang="en-US" smtClean="0"/>
              <a:pPr/>
              <a:t>18</a:t>
            </a:fld>
            <a:endParaRPr lang="en-US" smtClean="0"/>
          </a:p>
        </p:txBody>
      </p:sp>
      <p:sp>
        <p:nvSpPr>
          <p:cNvPr id="12291" name="Rectangle 2"/>
          <p:cNvSpPr>
            <a:spLocks noGrp="1" noChangeArrowheads="1"/>
          </p:cNvSpPr>
          <p:nvPr>
            <p:ph type="title"/>
          </p:nvPr>
        </p:nvSpPr>
        <p:spPr/>
        <p:txBody>
          <a:bodyPr/>
          <a:lstStyle/>
          <a:p>
            <a:pPr eaLnBrk="1" hangingPunct="1"/>
            <a:r>
              <a:rPr lang="en-US" sz="4000" b="1" dirty="0" smtClean="0"/>
              <a:t>HRIT/EMWIN Broadcast</a:t>
            </a:r>
            <a:endParaRPr lang="en-US" sz="3200" b="1" dirty="0" smtClean="0"/>
          </a:p>
        </p:txBody>
      </p:sp>
      <p:pic>
        <p:nvPicPr>
          <p:cNvPr id="12293" name="Picture 4" descr="noaalogo"/>
          <p:cNvPicPr>
            <a:picLocks noChangeAspect="1" noChangeArrowheads="1"/>
          </p:cNvPicPr>
          <p:nvPr/>
        </p:nvPicPr>
        <p:blipFill>
          <a:blip r:embed="rId3" cstate="print"/>
          <a:srcRect/>
          <a:stretch>
            <a:fillRect/>
          </a:stretch>
        </p:blipFill>
        <p:spPr bwMode="auto">
          <a:xfrm>
            <a:off x="8001000" y="0"/>
            <a:ext cx="1143000" cy="11430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en-US" smtClean="0"/>
              <a:t>October 19-21, 2011</a:t>
            </a:r>
            <a:endParaRPr lang="en-US" dirty="0"/>
          </a:p>
        </p:txBody>
      </p:sp>
      <p:sp>
        <p:nvSpPr>
          <p:cNvPr id="7" name="Footer Placeholder 6"/>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E:\Scenario1\screenshots\HRIT-EMWIN_ViewCompare_zoom.bmp"/>
          <p:cNvPicPr>
            <a:picLocks noChangeAspect="1" noChangeArrowheads="1"/>
          </p:cNvPicPr>
          <p:nvPr/>
        </p:nvPicPr>
        <p:blipFill>
          <a:blip r:embed="rId3" cstate="print"/>
          <a:srcRect/>
          <a:stretch>
            <a:fillRect/>
          </a:stretch>
        </p:blipFill>
        <p:spPr bwMode="auto">
          <a:xfrm>
            <a:off x="457201" y="990600"/>
            <a:ext cx="8229599" cy="5080883"/>
          </a:xfrm>
          <a:prstGeom prst="rect">
            <a:avLst/>
          </a:prstGeom>
          <a:noFill/>
          <a:scene3d>
            <a:camera prst="orthographicFront"/>
            <a:lightRig rig="threePt" dir="t"/>
          </a:scene3d>
          <a:sp3d>
            <a:bevelT/>
          </a:sp3d>
        </p:spPr>
      </p:pic>
      <p:sp>
        <p:nvSpPr>
          <p:cNvPr id="6" name="Content Placeholder 5"/>
          <p:cNvSpPr>
            <a:spLocks noGrp="1"/>
          </p:cNvSpPr>
          <p:nvPr>
            <p:ph idx="1"/>
          </p:nvPr>
        </p:nvSpPr>
        <p:spPr>
          <a:xfrm>
            <a:off x="304800" y="5867400"/>
            <a:ext cx="8382000" cy="762000"/>
          </a:xfrm>
          <a:solidFill>
            <a:schemeClr val="bg1"/>
          </a:solidFill>
        </p:spPr>
        <p:txBody>
          <a:bodyPr>
            <a:normAutofit lnSpcReduction="10000"/>
          </a:bodyPr>
          <a:lstStyle/>
          <a:p>
            <a:r>
              <a:rPr lang="en-US" dirty="0" smtClean="0"/>
              <a:t>Dashed line is the current EMWIN footprint</a:t>
            </a:r>
          </a:p>
          <a:p>
            <a:r>
              <a:rPr lang="en-US" dirty="0" smtClean="0"/>
              <a:t>Solid line is the expected HRIT/EMWIN footprint</a:t>
            </a:r>
            <a:endParaRPr lang="en-US" dirty="0"/>
          </a:p>
        </p:txBody>
      </p:sp>
      <p:sp>
        <p:nvSpPr>
          <p:cNvPr id="4" name="Slide Number Placeholder 3"/>
          <p:cNvSpPr>
            <a:spLocks noGrp="1"/>
          </p:cNvSpPr>
          <p:nvPr>
            <p:ph type="sldNum" sz="quarter" idx="12"/>
          </p:nvPr>
        </p:nvSpPr>
        <p:spPr/>
        <p:txBody>
          <a:bodyPr/>
          <a:lstStyle/>
          <a:p>
            <a:fld id="{68534F6E-C6B2-4E4A-8B8C-CC670C86C04F}" type="slidenum">
              <a:rPr lang="en-US" smtClean="0"/>
              <a:pPr/>
              <a:t>19</a:t>
            </a:fld>
            <a:endParaRPr lang="en-US" dirty="0"/>
          </a:p>
        </p:txBody>
      </p:sp>
      <p:sp>
        <p:nvSpPr>
          <p:cNvPr id="5" name="Title 4"/>
          <p:cNvSpPr>
            <a:spLocks noGrp="1"/>
          </p:cNvSpPr>
          <p:nvPr>
            <p:ph type="title"/>
          </p:nvPr>
        </p:nvSpPr>
        <p:spPr/>
        <p:txBody>
          <a:bodyPr anchor="t"/>
          <a:lstStyle/>
          <a:p>
            <a:r>
              <a:rPr lang="en-US" dirty="0" smtClean="0"/>
              <a:t>HRIT/EMWIN Broadcast Footprint</a:t>
            </a:r>
            <a:endParaRPr lang="en-US" dirty="0"/>
          </a:p>
        </p:txBody>
      </p:sp>
      <p:pic>
        <p:nvPicPr>
          <p:cNvPr id="7" name="Picture 6" descr="GOESR Earth Reflection.png"/>
          <p:cNvPicPr>
            <a:picLocks noChangeAspect="1"/>
          </p:cNvPicPr>
          <p:nvPr/>
        </p:nvPicPr>
        <p:blipFill>
          <a:blip r:embed="rId4" cstate="print"/>
          <a:stretch>
            <a:fillRect/>
          </a:stretch>
        </p:blipFill>
        <p:spPr>
          <a:xfrm>
            <a:off x="3378970" y="3352800"/>
            <a:ext cx="541354" cy="304800"/>
          </a:xfrm>
          <a:prstGeom prst="rect">
            <a:avLst/>
          </a:prstGeom>
        </p:spPr>
      </p:pic>
      <p:pic>
        <p:nvPicPr>
          <p:cNvPr id="8" name="Picture 7" descr="GOESR Earth Reflection.png"/>
          <p:cNvPicPr>
            <a:picLocks noChangeAspect="1"/>
          </p:cNvPicPr>
          <p:nvPr/>
        </p:nvPicPr>
        <p:blipFill>
          <a:blip r:embed="rId4" cstate="print"/>
          <a:stretch>
            <a:fillRect/>
          </a:stretch>
        </p:blipFill>
        <p:spPr>
          <a:xfrm>
            <a:off x="5486400" y="3352800"/>
            <a:ext cx="541354" cy="304800"/>
          </a:xfrm>
          <a:prstGeom prst="rect">
            <a:avLst/>
          </a:prstGeom>
        </p:spPr>
      </p:pic>
      <p:sp>
        <p:nvSpPr>
          <p:cNvPr id="9" name="Date Placeholder 8"/>
          <p:cNvSpPr>
            <a:spLocks noGrp="1"/>
          </p:cNvSpPr>
          <p:nvPr>
            <p:ph type="dt" sz="half" idx="10"/>
          </p:nvPr>
        </p:nvSpPr>
        <p:spPr/>
        <p:txBody>
          <a:bodyPr/>
          <a:lstStyle/>
          <a:p>
            <a:r>
              <a:rPr lang="en-US" smtClean="0"/>
              <a:t>October 19-21, 2011</a:t>
            </a:r>
            <a:endParaRPr lang="en-US" dirty="0"/>
          </a:p>
        </p:txBody>
      </p:sp>
      <p:sp>
        <p:nvSpPr>
          <p:cNvPr id="10" name="Footer Placeholder 9"/>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What is LRIT</a:t>
            </a:r>
          </a:p>
          <a:p>
            <a:pPr lvl="0"/>
            <a:r>
              <a:rPr lang="en-US" dirty="0" smtClean="0"/>
              <a:t>What is EMWIN</a:t>
            </a:r>
          </a:p>
          <a:p>
            <a:pPr lvl="0"/>
            <a:r>
              <a:rPr lang="en-US" dirty="0" smtClean="0"/>
              <a:t>What is HRIT/EMWIN</a:t>
            </a:r>
          </a:p>
          <a:p>
            <a:pPr lvl="0"/>
            <a:r>
              <a:rPr lang="en-US" dirty="0" smtClean="0"/>
              <a:t>HRIT/EMWIN Concept of Operations</a:t>
            </a:r>
          </a:p>
          <a:p>
            <a:r>
              <a:rPr lang="en-US" dirty="0" smtClean="0"/>
              <a:t>Potential Imagery Scenarios</a:t>
            </a:r>
          </a:p>
          <a:p>
            <a:pPr>
              <a:buNone/>
            </a:pPr>
            <a:endParaRPr lang="en-US" dirty="0"/>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dirty="0"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2</a:t>
            </a:fld>
            <a:endParaRPr lang="en-US" dirty="0"/>
          </a:p>
        </p:txBody>
      </p:sp>
      <p:sp>
        <p:nvSpPr>
          <p:cNvPr id="6" name="Title 5"/>
          <p:cNvSpPr>
            <a:spLocks noGrp="1"/>
          </p:cNvSpPr>
          <p:nvPr>
            <p:ph type="title"/>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HRIT/EMWIN Operations Concept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Current State</a:t>
            </a:r>
            <a:endParaRPr lang="en-US" dirty="0"/>
          </a:p>
        </p:txBody>
      </p:sp>
      <p:sp>
        <p:nvSpPr>
          <p:cNvPr id="7" name="Subtitle 6"/>
          <p:cNvSpPr>
            <a:spLocks noGrp="1"/>
          </p:cNvSpPr>
          <p:nvPr>
            <p:ph type="subTitle" idx="1"/>
          </p:nvPr>
        </p:nvSpPr>
        <p:spPr/>
        <p:txBody>
          <a:bodyPr/>
          <a:lstStyle/>
          <a:p>
            <a:r>
              <a:rPr lang="en-US" dirty="0" smtClean="0"/>
              <a:t>LRIT Ground System Overview</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647700" y="970065"/>
            <a:ext cx="7848600" cy="5583135"/>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22</a:t>
            </a:fld>
            <a:endParaRPr lang="en-US" dirty="0"/>
          </a:p>
        </p:txBody>
      </p:sp>
      <p:sp>
        <p:nvSpPr>
          <p:cNvPr id="6" name="Title 5"/>
          <p:cNvSpPr>
            <a:spLocks noGrp="1"/>
          </p:cNvSpPr>
          <p:nvPr>
            <p:ph type="title"/>
          </p:nvPr>
        </p:nvSpPr>
        <p:spPr/>
        <p:txBody>
          <a:bodyPr/>
          <a:lstStyle/>
          <a:p>
            <a:r>
              <a:rPr lang="en-US" dirty="0" smtClean="0"/>
              <a:t>LRIT Notional Architecture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1447801"/>
          <a:ext cx="7619999" cy="4558966"/>
        </p:xfrm>
        <a:graphic>
          <a:graphicData uri="http://schemas.openxmlformats.org/drawingml/2006/table">
            <a:tbl>
              <a:tblPr firstRow="1" bandRow="1">
                <a:tableStyleId>{5C22544A-7EE6-4342-B048-85BDC9FD1C3A}</a:tableStyleId>
              </a:tblPr>
              <a:tblGrid>
                <a:gridCol w="1371600"/>
                <a:gridCol w="1752600"/>
                <a:gridCol w="2057400"/>
                <a:gridCol w="1600200"/>
                <a:gridCol w="838199"/>
              </a:tblGrid>
              <a:tr h="177430">
                <a:tc>
                  <a:txBody>
                    <a:bodyPr/>
                    <a:lstStyle/>
                    <a:p>
                      <a:pPr marL="0" marR="0" algn="ctr">
                        <a:spcBef>
                          <a:spcPts val="0"/>
                        </a:spcBef>
                        <a:spcAft>
                          <a:spcPts val="600"/>
                        </a:spcAft>
                      </a:pPr>
                      <a:r>
                        <a:rPr lang="en-US" sz="1200" dirty="0"/>
                        <a:t>Domain</a:t>
                      </a:r>
                      <a:endParaRPr lang="en-US" sz="1200" dirty="0">
                        <a:latin typeface="+mn-lt"/>
                        <a:ea typeface="MS Mincho"/>
                      </a:endParaRPr>
                    </a:p>
                  </a:txBody>
                  <a:tcPr marL="68580" marR="68580" marT="0" marB="0"/>
                </a:tc>
                <a:tc>
                  <a:txBody>
                    <a:bodyPr/>
                    <a:lstStyle/>
                    <a:p>
                      <a:pPr marL="0" marR="0" algn="ctr">
                        <a:spcBef>
                          <a:spcPts val="0"/>
                        </a:spcBef>
                        <a:spcAft>
                          <a:spcPts val="600"/>
                        </a:spcAft>
                      </a:pPr>
                      <a:r>
                        <a:rPr lang="en-US" sz="1200"/>
                        <a:t>Main Function</a:t>
                      </a:r>
                      <a:endParaRPr lang="en-US" sz="1200">
                        <a:latin typeface="+mn-lt"/>
                        <a:ea typeface="MS Mincho"/>
                      </a:endParaRPr>
                    </a:p>
                  </a:txBody>
                  <a:tcPr marL="68580" marR="68580" marT="0" marB="0"/>
                </a:tc>
                <a:tc>
                  <a:txBody>
                    <a:bodyPr/>
                    <a:lstStyle/>
                    <a:p>
                      <a:pPr marL="0" marR="0" algn="ctr">
                        <a:spcBef>
                          <a:spcPts val="0"/>
                        </a:spcBef>
                        <a:spcAft>
                          <a:spcPts val="600"/>
                        </a:spcAft>
                      </a:pPr>
                      <a:r>
                        <a:rPr lang="en-US" sz="1200"/>
                        <a:t>Incoming Data</a:t>
                      </a:r>
                      <a:endParaRPr lang="en-US" sz="1200">
                        <a:latin typeface="+mn-lt"/>
                        <a:ea typeface="MS Mincho"/>
                      </a:endParaRPr>
                    </a:p>
                  </a:txBody>
                  <a:tcPr marL="68580" marR="68580" marT="0" marB="0"/>
                </a:tc>
                <a:tc>
                  <a:txBody>
                    <a:bodyPr/>
                    <a:lstStyle/>
                    <a:p>
                      <a:pPr marL="0" marR="0" algn="ctr">
                        <a:spcBef>
                          <a:spcPts val="0"/>
                        </a:spcBef>
                        <a:spcAft>
                          <a:spcPts val="600"/>
                        </a:spcAft>
                      </a:pPr>
                      <a:r>
                        <a:rPr lang="en-US" sz="1200" dirty="0"/>
                        <a:t>Outgoing Data</a:t>
                      </a:r>
                      <a:endParaRPr lang="en-US" sz="1200" dirty="0">
                        <a:latin typeface="+mn-lt"/>
                        <a:ea typeface="MS Mincho"/>
                      </a:endParaRPr>
                    </a:p>
                  </a:txBody>
                  <a:tcPr marL="68580" marR="68580" marT="0" marB="0"/>
                </a:tc>
                <a:tc>
                  <a:txBody>
                    <a:bodyPr/>
                    <a:lstStyle/>
                    <a:p>
                      <a:pPr marL="0" marR="0" algn="ctr">
                        <a:spcBef>
                          <a:spcPts val="0"/>
                        </a:spcBef>
                        <a:spcAft>
                          <a:spcPts val="600"/>
                        </a:spcAft>
                      </a:pPr>
                      <a:r>
                        <a:rPr lang="en-US" sz="1200" dirty="0"/>
                        <a:t>Location</a:t>
                      </a:r>
                      <a:endParaRPr lang="en-US" sz="1200" dirty="0">
                        <a:latin typeface="+mn-lt"/>
                        <a:ea typeface="MS Mincho"/>
                      </a:endParaRPr>
                    </a:p>
                  </a:txBody>
                  <a:tcPr marL="68580" marR="68580" marT="0" marB="0"/>
                </a:tc>
              </a:tr>
              <a:tr h="532291">
                <a:tc>
                  <a:txBody>
                    <a:bodyPr/>
                    <a:lstStyle/>
                    <a:p>
                      <a:pPr marL="0" marR="0">
                        <a:spcBef>
                          <a:spcPts val="0"/>
                        </a:spcBef>
                        <a:spcAft>
                          <a:spcPts val="600"/>
                        </a:spcAft>
                      </a:pPr>
                      <a:r>
                        <a:rPr lang="en-US" sz="1200"/>
                        <a:t>1  Ingest</a:t>
                      </a:r>
                      <a:endParaRPr lang="en-US" sz="1200">
                        <a:latin typeface="+mn-lt"/>
                        <a:ea typeface="MS Mincho"/>
                      </a:endParaRPr>
                    </a:p>
                  </a:txBody>
                  <a:tcPr marL="68580" marR="68580" marT="0" marB="0"/>
                </a:tc>
                <a:tc>
                  <a:txBody>
                    <a:bodyPr/>
                    <a:lstStyle/>
                    <a:p>
                      <a:pPr marL="0" marR="0">
                        <a:spcBef>
                          <a:spcPts val="0"/>
                        </a:spcBef>
                        <a:spcAft>
                          <a:spcPts val="600"/>
                        </a:spcAft>
                      </a:pPr>
                      <a:r>
                        <a:rPr lang="en-US" sz="1200" dirty="0"/>
                        <a:t>Convert Level 1a GOES data (</a:t>
                      </a:r>
                      <a:r>
                        <a:rPr lang="en-US" sz="1200" dirty="0" err="1"/>
                        <a:t>GVAR</a:t>
                      </a:r>
                      <a:r>
                        <a:rPr lang="en-US" sz="1200" dirty="0"/>
                        <a:t>) into area </a:t>
                      </a:r>
                      <a:r>
                        <a:rPr lang="en-US" sz="1200" dirty="0" smtClean="0"/>
                        <a:t>files</a:t>
                      </a:r>
                      <a:endParaRPr lang="en-US" sz="1200" dirty="0">
                        <a:latin typeface="+mn-lt"/>
                        <a:ea typeface="MS Mincho"/>
                      </a:endParaRPr>
                    </a:p>
                  </a:txBody>
                  <a:tcPr marL="68580" marR="68580" marT="0" marB="0"/>
                </a:tc>
                <a:tc>
                  <a:txBody>
                    <a:bodyPr/>
                    <a:lstStyle/>
                    <a:p>
                      <a:pPr marL="341313" marR="0" indent="-341313">
                        <a:spcBef>
                          <a:spcPts val="0"/>
                        </a:spcBef>
                        <a:spcAft>
                          <a:spcPts val="600"/>
                        </a:spcAft>
                        <a:buFont typeface="Wingdings" pitchFamily="2" charset="2"/>
                        <a:buChar char="§"/>
                      </a:pPr>
                      <a:r>
                        <a:rPr lang="en-US" sz="1200" dirty="0"/>
                        <a:t>Level 1a GOES data</a:t>
                      </a:r>
                      <a:endParaRPr lang="en-US" sz="1200" dirty="0">
                        <a:latin typeface="+mn-lt"/>
                        <a:ea typeface="MS Mincho"/>
                      </a:endParaRPr>
                    </a:p>
                  </a:txBody>
                  <a:tcPr marL="68580" marR="68580" marT="0" marB="0"/>
                </a:tc>
                <a:tc>
                  <a:txBody>
                    <a:bodyPr/>
                    <a:lstStyle/>
                    <a:p>
                      <a:pPr marL="0" marR="0">
                        <a:spcBef>
                          <a:spcPts val="0"/>
                        </a:spcBef>
                        <a:spcAft>
                          <a:spcPts val="600"/>
                        </a:spcAft>
                      </a:pPr>
                      <a:r>
                        <a:rPr lang="en-US" sz="1200" dirty="0"/>
                        <a:t>Level 1a GOES partitioned into </a:t>
                      </a:r>
                      <a:r>
                        <a:rPr lang="en-US" sz="1200" dirty="0" smtClean="0"/>
                        <a:t>areas</a:t>
                      </a:r>
                      <a:endParaRPr lang="en-US" sz="1200" dirty="0">
                        <a:latin typeface="+mn-lt"/>
                        <a:ea typeface="MS Mincho"/>
                      </a:endParaRPr>
                    </a:p>
                  </a:txBody>
                  <a:tcPr marL="68580" marR="68580" marT="0" marB="0"/>
                </a:tc>
                <a:tc>
                  <a:txBody>
                    <a:bodyPr/>
                    <a:lstStyle/>
                    <a:p>
                      <a:pPr marL="0" marR="0">
                        <a:spcBef>
                          <a:spcPts val="0"/>
                        </a:spcBef>
                        <a:spcAft>
                          <a:spcPts val="600"/>
                        </a:spcAft>
                      </a:pPr>
                      <a:r>
                        <a:rPr lang="en-US" sz="1200"/>
                        <a:t>NSOF/CIP</a:t>
                      </a:r>
                      <a:endParaRPr lang="en-US" sz="1200">
                        <a:latin typeface="+mn-lt"/>
                        <a:ea typeface="MS Mincho"/>
                      </a:endParaRPr>
                    </a:p>
                  </a:txBody>
                  <a:tcPr marL="68580" marR="68580" marT="0" marB="0"/>
                </a:tc>
              </a:tr>
              <a:tr h="1297606">
                <a:tc>
                  <a:txBody>
                    <a:bodyPr/>
                    <a:lstStyle/>
                    <a:p>
                      <a:pPr marL="0" marR="0">
                        <a:spcBef>
                          <a:spcPts val="0"/>
                        </a:spcBef>
                        <a:spcAft>
                          <a:spcPts val="600"/>
                        </a:spcAft>
                      </a:pPr>
                      <a:r>
                        <a:rPr lang="en-US" sz="1200"/>
                        <a:t>2/3 Products Processor</a:t>
                      </a:r>
                      <a:endParaRPr lang="en-US" sz="1200">
                        <a:latin typeface="+mn-lt"/>
                        <a:ea typeface="MS Mincho"/>
                      </a:endParaRPr>
                    </a:p>
                  </a:txBody>
                  <a:tcPr marL="68580" marR="68580" marT="0" marB="0"/>
                </a:tc>
                <a:tc>
                  <a:txBody>
                    <a:bodyPr/>
                    <a:lstStyle/>
                    <a:p>
                      <a:pPr marL="0" marR="0">
                        <a:spcBef>
                          <a:spcPts val="0"/>
                        </a:spcBef>
                        <a:spcAft>
                          <a:spcPts val="600"/>
                        </a:spcAft>
                      </a:pPr>
                      <a:r>
                        <a:rPr lang="en-US" sz="1200" dirty="0"/>
                        <a:t>Convert the Level 1a GOES data into Level </a:t>
                      </a:r>
                      <a:r>
                        <a:rPr lang="en-US" sz="1200" dirty="0" smtClean="0"/>
                        <a:t>1b</a:t>
                      </a:r>
                      <a:endParaRPr lang="en-US" sz="1200" dirty="0"/>
                    </a:p>
                    <a:p>
                      <a:pPr marL="0" marR="0">
                        <a:spcBef>
                          <a:spcPts val="0"/>
                        </a:spcBef>
                        <a:spcAft>
                          <a:spcPts val="600"/>
                        </a:spcAft>
                      </a:pPr>
                      <a:r>
                        <a:rPr lang="en-US" sz="1200" dirty="0"/>
                        <a:t>Generate LRIT files containing multiple types of </a:t>
                      </a:r>
                      <a:r>
                        <a:rPr lang="en-US" sz="1200" dirty="0" smtClean="0"/>
                        <a:t>data</a:t>
                      </a:r>
                      <a:endParaRPr lang="en-US" sz="1200" dirty="0">
                        <a:latin typeface="+mn-lt"/>
                        <a:ea typeface="MS Mincho"/>
                      </a:endParaRPr>
                    </a:p>
                  </a:txBody>
                  <a:tcPr marL="68580" marR="68580" marT="0" marB="0"/>
                </a:tc>
                <a:tc>
                  <a:txBody>
                    <a:bodyPr/>
                    <a:lstStyle/>
                    <a:p>
                      <a:pPr marL="342900" marR="0" lvl="0" indent="-342900">
                        <a:spcBef>
                          <a:spcPts val="0"/>
                        </a:spcBef>
                        <a:spcAft>
                          <a:spcPts val="0"/>
                        </a:spcAft>
                        <a:buFont typeface="Wingdings" pitchFamily="2" charset="2"/>
                        <a:buChar char="§"/>
                        <a:tabLst/>
                      </a:pPr>
                      <a:r>
                        <a:rPr lang="en-US" sz="1200" dirty="0"/>
                        <a:t>GOES imagery from Domain 1</a:t>
                      </a:r>
                    </a:p>
                    <a:p>
                      <a:pPr marL="342900" marR="0" lvl="0" indent="-342900">
                        <a:spcBef>
                          <a:spcPts val="0"/>
                        </a:spcBef>
                        <a:spcAft>
                          <a:spcPts val="0"/>
                        </a:spcAft>
                        <a:buFont typeface="Wingdings" pitchFamily="2" charset="2"/>
                        <a:buChar char="§"/>
                      </a:pPr>
                      <a:r>
                        <a:rPr lang="en-US" sz="1200" dirty="0" err="1"/>
                        <a:t>DCS</a:t>
                      </a:r>
                      <a:r>
                        <a:rPr lang="en-US" sz="1200" dirty="0"/>
                        <a:t> files</a:t>
                      </a:r>
                    </a:p>
                    <a:p>
                      <a:pPr marL="342900" marR="0" lvl="0" indent="-342900">
                        <a:spcBef>
                          <a:spcPts val="0"/>
                        </a:spcBef>
                        <a:spcAft>
                          <a:spcPts val="0"/>
                        </a:spcAft>
                        <a:buFont typeface="Wingdings" pitchFamily="2" charset="2"/>
                        <a:buChar char="§"/>
                      </a:pPr>
                      <a:r>
                        <a:rPr lang="en-US" sz="1200" dirty="0"/>
                        <a:t>Weather forecasts</a:t>
                      </a:r>
                    </a:p>
                    <a:p>
                      <a:pPr marL="342900" marR="0" lvl="0" indent="-342900">
                        <a:spcBef>
                          <a:spcPts val="0"/>
                        </a:spcBef>
                        <a:spcAft>
                          <a:spcPts val="0"/>
                        </a:spcAft>
                        <a:buFont typeface="Wingdings" pitchFamily="2" charset="2"/>
                        <a:buChar char="§"/>
                      </a:pPr>
                      <a:r>
                        <a:rPr lang="en-US" sz="1200" dirty="0"/>
                        <a:t>Text Alerts</a:t>
                      </a:r>
                    </a:p>
                    <a:p>
                      <a:pPr marL="342900" marR="0" lvl="0" indent="-342900">
                        <a:spcBef>
                          <a:spcPts val="0"/>
                        </a:spcBef>
                        <a:spcAft>
                          <a:spcPts val="0"/>
                        </a:spcAft>
                        <a:buFont typeface="Wingdings" pitchFamily="2" charset="2"/>
                        <a:buChar char="§"/>
                      </a:pPr>
                      <a:r>
                        <a:rPr lang="en-US" sz="1200" dirty="0"/>
                        <a:t>Other NOAA satellite products</a:t>
                      </a:r>
                      <a:endParaRPr lang="en-US" sz="1200" dirty="0">
                        <a:latin typeface="+mn-lt"/>
                        <a:ea typeface="MS Mincho"/>
                      </a:endParaRPr>
                    </a:p>
                  </a:txBody>
                  <a:tcPr marL="68580" marR="68580" marT="0" marB="0"/>
                </a:tc>
                <a:tc>
                  <a:txBody>
                    <a:bodyPr/>
                    <a:lstStyle/>
                    <a:p>
                      <a:pPr marL="0" marR="0">
                        <a:spcBef>
                          <a:spcPts val="0"/>
                        </a:spcBef>
                        <a:spcAft>
                          <a:spcPts val="600"/>
                        </a:spcAft>
                      </a:pPr>
                      <a:r>
                        <a:rPr lang="en-US" sz="1200"/>
                        <a:t>LRIT files</a:t>
                      </a:r>
                      <a:endParaRPr lang="en-US" sz="1200">
                        <a:latin typeface="+mn-lt"/>
                        <a:ea typeface="MS Mincho"/>
                      </a:endParaRPr>
                    </a:p>
                  </a:txBody>
                  <a:tcPr marL="68580" marR="68580" marT="0" marB="0"/>
                </a:tc>
                <a:tc>
                  <a:txBody>
                    <a:bodyPr/>
                    <a:lstStyle/>
                    <a:p>
                      <a:pPr marL="0" marR="0">
                        <a:spcBef>
                          <a:spcPts val="0"/>
                        </a:spcBef>
                        <a:spcAft>
                          <a:spcPts val="600"/>
                        </a:spcAft>
                      </a:pPr>
                      <a:r>
                        <a:rPr lang="en-US" sz="1200" dirty="0"/>
                        <a:t>NSOF/CIP</a:t>
                      </a:r>
                      <a:endParaRPr lang="en-US" sz="1200" dirty="0">
                        <a:latin typeface="+mn-lt"/>
                        <a:ea typeface="MS Mincho"/>
                      </a:endParaRPr>
                    </a:p>
                  </a:txBody>
                  <a:tcPr marL="68580" marR="68580" marT="0" marB="0"/>
                </a:tc>
              </a:tr>
              <a:tr h="961081">
                <a:tc>
                  <a:txBody>
                    <a:bodyPr/>
                    <a:lstStyle/>
                    <a:p>
                      <a:pPr marL="0" marR="0">
                        <a:spcBef>
                          <a:spcPts val="0"/>
                        </a:spcBef>
                        <a:spcAft>
                          <a:spcPts val="600"/>
                        </a:spcAft>
                      </a:pPr>
                      <a:r>
                        <a:rPr lang="en-US" sz="1200" dirty="0"/>
                        <a:t>4 Communications Processor</a:t>
                      </a:r>
                      <a:endParaRPr lang="en-US" sz="1200" dirty="0">
                        <a:latin typeface="+mn-lt"/>
                        <a:ea typeface="MS Mincho"/>
                      </a:endParaRPr>
                    </a:p>
                  </a:txBody>
                  <a:tcPr marL="68580" marR="68580" marT="0" marB="0"/>
                </a:tc>
                <a:tc>
                  <a:txBody>
                    <a:bodyPr/>
                    <a:lstStyle/>
                    <a:p>
                      <a:pPr marL="0" marR="0">
                        <a:spcBef>
                          <a:spcPts val="0"/>
                        </a:spcBef>
                        <a:spcAft>
                          <a:spcPts val="600"/>
                        </a:spcAft>
                      </a:pPr>
                      <a:r>
                        <a:rPr lang="en-US" sz="1200" dirty="0"/>
                        <a:t>Accept EMWIN data from NWS and convert to LRIT </a:t>
                      </a:r>
                      <a:r>
                        <a:rPr lang="en-US" sz="1200" dirty="0" smtClean="0"/>
                        <a:t>files</a:t>
                      </a:r>
                      <a:endParaRPr lang="en-US" sz="1200" dirty="0"/>
                    </a:p>
                    <a:p>
                      <a:pPr marL="0" marR="0">
                        <a:spcBef>
                          <a:spcPts val="0"/>
                        </a:spcBef>
                        <a:spcAft>
                          <a:spcPts val="600"/>
                        </a:spcAft>
                      </a:pPr>
                      <a:r>
                        <a:rPr lang="en-US" sz="1200" dirty="0"/>
                        <a:t>Convert LRIT files into a VCDU packet stream </a:t>
                      </a:r>
                      <a:endParaRPr lang="en-US" sz="1200" dirty="0">
                        <a:latin typeface="+mn-lt"/>
                        <a:ea typeface="MS Mincho"/>
                      </a:endParaRPr>
                    </a:p>
                  </a:txBody>
                  <a:tcPr marL="68580" marR="68580" marT="0" marB="0"/>
                </a:tc>
                <a:tc>
                  <a:txBody>
                    <a:bodyPr/>
                    <a:lstStyle/>
                    <a:p>
                      <a:pPr marL="342900" marR="0" lvl="0" indent="-342900">
                        <a:spcBef>
                          <a:spcPts val="0"/>
                        </a:spcBef>
                        <a:spcAft>
                          <a:spcPts val="0"/>
                        </a:spcAft>
                        <a:buFont typeface="Wingdings" pitchFamily="2" charset="2"/>
                        <a:buChar char="§"/>
                      </a:pPr>
                      <a:r>
                        <a:rPr lang="en-US" sz="1200"/>
                        <a:t>LRIT files from Domain 3</a:t>
                      </a:r>
                    </a:p>
                    <a:p>
                      <a:pPr marL="342900" marR="0" lvl="0" indent="-342900">
                        <a:spcBef>
                          <a:spcPts val="0"/>
                        </a:spcBef>
                        <a:spcAft>
                          <a:spcPts val="0"/>
                        </a:spcAft>
                        <a:buFont typeface="Wingdings" pitchFamily="2" charset="2"/>
                        <a:buChar char="§"/>
                      </a:pPr>
                      <a:r>
                        <a:rPr lang="en-US" sz="1200"/>
                        <a:t>EMWIN bit-stream</a:t>
                      </a:r>
                      <a:endParaRPr lang="en-US" sz="1200">
                        <a:latin typeface="+mn-lt"/>
                        <a:ea typeface="MS Mincho"/>
                      </a:endParaRPr>
                    </a:p>
                  </a:txBody>
                  <a:tcPr marL="68580" marR="68580" marT="0" marB="0"/>
                </a:tc>
                <a:tc>
                  <a:txBody>
                    <a:bodyPr/>
                    <a:lstStyle/>
                    <a:p>
                      <a:pPr marL="0" marR="0">
                        <a:spcBef>
                          <a:spcPts val="0"/>
                        </a:spcBef>
                        <a:spcAft>
                          <a:spcPts val="600"/>
                        </a:spcAft>
                      </a:pPr>
                      <a:r>
                        <a:rPr lang="en-US" sz="1200"/>
                        <a:t>VCDU bit stream</a:t>
                      </a:r>
                      <a:endParaRPr lang="en-US" sz="1200">
                        <a:latin typeface="+mn-lt"/>
                        <a:ea typeface="MS Mincho"/>
                      </a:endParaRPr>
                    </a:p>
                  </a:txBody>
                  <a:tcPr marL="68580" marR="68580" marT="0" marB="0"/>
                </a:tc>
                <a:tc>
                  <a:txBody>
                    <a:bodyPr/>
                    <a:lstStyle/>
                    <a:p>
                      <a:pPr marL="0" marR="0">
                        <a:spcBef>
                          <a:spcPts val="0"/>
                        </a:spcBef>
                        <a:spcAft>
                          <a:spcPts val="600"/>
                        </a:spcAft>
                      </a:pPr>
                      <a:r>
                        <a:rPr lang="en-US" sz="1200"/>
                        <a:t>NSOF/CIP</a:t>
                      </a:r>
                      <a:endParaRPr lang="en-US" sz="1200">
                        <a:latin typeface="+mn-lt"/>
                        <a:ea typeface="MS Mincho"/>
                      </a:endParaRPr>
                    </a:p>
                  </a:txBody>
                  <a:tcPr marL="68580" marR="68580" marT="0" marB="0"/>
                </a:tc>
              </a:tr>
              <a:tr h="1527391">
                <a:tc>
                  <a:txBody>
                    <a:bodyPr/>
                    <a:lstStyle/>
                    <a:p>
                      <a:pPr marL="0" marR="0">
                        <a:spcBef>
                          <a:spcPts val="0"/>
                        </a:spcBef>
                        <a:spcAft>
                          <a:spcPts val="600"/>
                        </a:spcAft>
                      </a:pPr>
                      <a:r>
                        <a:rPr lang="en-US" sz="1200"/>
                        <a:t>5 Uplink Processor</a:t>
                      </a:r>
                      <a:endParaRPr lang="en-US" sz="1200">
                        <a:latin typeface="+mn-lt"/>
                        <a:ea typeface="MS Mincho"/>
                      </a:endParaRPr>
                    </a:p>
                  </a:txBody>
                  <a:tcPr marL="68580" marR="68580" marT="0" marB="0"/>
                </a:tc>
                <a:tc>
                  <a:txBody>
                    <a:bodyPr/>
                    <a:lstStyle/>
                    <a:p>
                      <a:pPr marL="0" marR="0">
                        <a:spcBef>
                          <a:spcPts val="0"/>
                        </a:spcBef>
                        <a:spcAft>
                          <a:spcPts val="600"/>
                        </a:spcAft>
                      </a:pPr>
                      <a:r>
                        <a:rPr lang="en-US" sz="1200" dirty="0" smtClean="0"/>
                        <a:t>Performs</a:t>
                      </a:r>
                      <a:r>
                        <a:rPr lang="en-US" sz="1200" baseline="0" dirty="0" smtClean="0"/>
                        <a:t> signal encoding, modulation and frequency conversion</a:t>
                      </a:r>
                    </a:p>
                    <a:p>
                      <a:pPr marL="0" marR="0">
                        <a:spcBef>
                          <a:spcPts val="0"/>
                        </a:spcBef>
                        <a:spcAft>
                          <a:spcPts val="600"/>
                        </a:spcAft>
                      </a:pPr>
                      <a:r>
                        <a:rPr lang="en-US" sz="1200" baseline="0" dirty="0" smtClean="0"/>
                        <a:t>Performs transmission encoding including adding checksums, sequence counters, and Reed-Solomon</a:t>
                      </a:r>
                      <a:endParaRPr lang="en-US" sz="1200" dirty="0">
                        <a:latin typeface="+mn-lt"/>
                        <a:ea typeface="MS Mincho"/>
                      </a:endParaRPr>
                    </a:p>
                  </a:txBody>
                  <a:tcPr marL="68580" marR="68580" marT="0" marB="0"/>
                </a:tc>
                <a:tc>
                  <a:txBody>
                    <a:bodyPr/>
                    <a:lstStyle/>
                    <a:p>
                      <a:pPr marL="342900" marR="0" indent="-342900">
                        <a:spcBef>
                          <a:spcPts val="0"/>
                        </a:spcBef>
                        <a:spcAft>
                          <a:spcPts val="600"/>
                        </a:spcAft>
                        <a:buFont typeface="Wingdings" pitchFamily="2" charset="2"/>
                        <a:buChar char="§"/>
                      </a:pPr>
                      <a:r>
                        <a:rPr lang="en-US" sz="1200" dirty="0"/>
                        <a:t>LRIT data in VCDU packet </a:t>
                      </a:r>
                      <a:r>
                        <a:rPr lang="en-US" sz="1200" dirty="0" smtClean="0"/>
                        <a:t>format</a:t>
                      </a:r>
                      <a:endParaRPr lang="en-US" sz="1200" dirty="0">
                        <a:latin typeface="+mn-lt"/>
                        <a:ea typeface="MS Mincho"/>
                      </a:endParaRPr>
                    </a:p>
                  </a:txBody>
                  <a:tcPr marL="68580" marR="68580" marT="0" marB="0"/>
                </a:tc>
                <a:tc>
                  <a:txBody>
                    <a:bodyPr/>
                    <a:lstStyle/>
                    <a:p>
                      <a:pPr marL="0" marR="0">
                        <a:spcBef>
                          <a:spcPts val="0"/>
                        </a:spcBef>
                        <a:spcAft>
                          <a:spcPts val="600"/>
                        </a:spcAft>
                      </a:pPr>
                      <a:r>
                        <a:rPr lang="en-US" sz="1200" dirty="0"/>
                        <a:t>Serial bit stream modulated in accordance with GOES antenna </a:t>
                      </a:r>
                      <a:r>
                        <a:rPr lang="en-US" sz="1200" dirty="0" smtClean="0"/>
                        <a:t>requirements</a:t>
                      </a:r>
                      <a:endParaRPr lang="en-US" sz="1200" dirty="0">
                        <a:latin typeface="+mn-lt"/>
                        <a:ea typeface="MS Mincho"/>
                      </a:endParaRPr>
                    </a:p>
                  </a:txBody>
                  <a:tcPr marL="68580" marR="68580" marT="0" marB="0"/>
                </a:tc>
                <a:tc>
                  <a:txBody>
                    <a:bodyPr/>
                    <a:lstStyle/>
                    <a:p>
                      <a:pPr marL="0" marR="0">
                        <a:spcBef>
                          <a:spcPts val="0"/>
                        </a:spcBef>
                        <a:spcAft>
                          <a:spcPts val="600"/>
                        </a:spcAft>
                      </a:pPr>
                      <a:r>
                        <a:rPr lang="en-US" sz="1200" dirty="0"/>
                        <a:t>WCDAS</a:t>
                      </a:r>
                      <a:endParaRPr lang="en-US" sz="1200" dirty="0">
                        <a:latin typeface="+mn-lt"/>
                        <a:ea typeface="MS Mincho"/>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68534F6E-C6B2-4E4A-8B8C-CC670C86C04F}" type="slidenum">
              <a:rPr lang="en-US" smtClean="0"/>
              <a:pPr/>
              <a:t>23</a:t>
            </a:fld>
            <a:endParaRPr lang="en-US" dirty="0"/>
          </a:p>
        </p:txBody>
      </p:sp>
      <p:sp>
        <p:nvSpPr>
          <p:cNvPr id="3" name="Title 2"/>
          <p:cNvSpPr>
            <a:spLocks noGrp="1"/>
          </p:cNvSpPr>
          <p:nvPr>
            <p:ph type="title"/>
          </p:nvPr>
        </p:nvSpPr>
        <p:spPr/>
        <p:txBody>
          <a:bodyPr/>
          <a:lstStyle/>
          <a:p>
            <a:r>
              <a:rPr lang="en-US" dirty="0" smtClean="0"/>
              <a:t>Current Domain Descriptions</a:t>
            </a:r>
            <a:endParaRPr lang="en-US" dirty="0"/>
          </a:p>
        </p:txBody>
      </p:sp>
      <p:sp>
        <p:nvSpPr>
          <p:cNvPr id="6" name="Date Placeholder 5"/>
          <p:cNvSpPr>
            <a:spLocks noGrp="1"/>
          </p:cNvSpPr>
          <p:nvPr>
            <p:ph type="dt" sz="half" idx="10"/>
          </p:nvPr>
        </p:nvSpPr>
        <p:spPr/>
        <p:txBody>
          <a:bodyPr/>
          <a:lstStyle/>
          <a:p>
            <a:r>
              <a:rPr lang="en-US" smtClean="0"/>
              <a:t>October 19-21, 2011</a:t>
            </a:r>
            <a:endParaRPr lang="en-US" dirty="0"/>
          </a:p>
        </p:txBody>
      </p:sp>
      <p:sp>
        <p:nvSpPr>
          <p:cNvPr id="7" name="Footer Placeholder 6"/>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System Update Drivers</a:t>
            </a:r>
            <a:endParaRPr lang="en-US" dirty="0"/>
          </a:p>
        </p:txBody>
      </p:sp>
      <p:sp>
        <p:nvSpPr>
          <p:cNvPr id="7" name="Subtitle 6"/>
          <p:cNvSpPr>
            <a:spLocks noGrp="1"/>
          </p:cNvSpPr>
          <p:nvPr>
            <p:ph type="subTitle" idx="1"/>
          </p:nvPr>
        </p:nvSpPr>
        <p:spPr/>
        <p:txBody>
          <a:bodyPr/>
          <a:lstStyle/>
          <a:p>
            <a:r>
              <a:rPr lang="en-US" dirty="0" smtClean="0"/>
              <a:t>What are the reasons for making system updates?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72000"/>
          </a:xfrm>
        </p:spPr>
        <p:txBody>
          <a:bodyPr>
            <a:noAutofit/>
          </a:bodyPr>
          <a:lstStyle/>
          <a:p>
            <a:r>
              <a:rPr lang="en-US" sz="2500" dirty="0" smtClean="0"/>
              <a:t>Joint Mission  - LRIT only acts as a rebroadcast of GOES DCS and EMWIN data</a:t>
            </a:r>
          </a:p>
          <a:p>
            <a:r>
              <a:rPr lang="en-US" sz="2500" dirty="0" smtClean="0"/>
              <a:t>Continuity – Current system requires downtime to perform:</a:t>
            </a:r>
          </a:p>
          <a:p>
            <a:pPr lvl="1"/>
            <a:r>
              <a:rPr lang="en-US" sz="2000" dirty="0" smtClean="0"/>
              <a:t>System updates such as O/S patches</a:t>
            </a:r>
          </a:p>
          <a:p>
            <a:pPr lvl="1"/>
            <a:r>
              <a:rPr lang="en-US" sz="2000" dirty="0" smtClean="0"/>
              <a:t>Product changes such as algorithm or parameter updates</a:t>
            </a:r>
          </a:p>
          <a:p>
            <a:r>
              <a:rPr lang="en-US" sz="2500" dirty="0" smtClean="0"/>
              <a:t>GOES Data – GOES-R features the Advanced Baseline Imager (ABI)</a:t>
            </a:r>
          </a:p>
          <a:p>
            <a:r>
              <a:rPr lang="en-US" sz="2500" dirty="0" smtClean="0"/>
              <a:t>Sustainability – Interface to NWS for EMWIN data utilizes an obsolete infrastructure</a:t>
            </a:r>
          </a:p>
          <a:p>
            <a:r>
              <a:rPr lang="en-US" sz="2500" dirty="0" smtClean="0"/>
              <a:t>Monitoring – Currently signal monitoring is a manual process</a:t>
            </a:r>
          </a:p>
        </p:txBody>
      </p:sp>
      <p:sp>
        <p:nvSpPr>
          <p:cNvPr id="3" name="Slide Number Placeholder 2"/>
          <p:cNvSpPr>
            <a:spLocks noGrp="1"/>
          </p:cNvSpPr>
          <p:nvPr>
            <p:ph type="sldNum" sz="quarter" idx="12"/>
          </p:nvPr>
        </p:nvSpPr>
        <p:spPr/>
        <p:txBody>
          <a:bodyPr/>
          <a:lstStyle/>
          <a:p>
            <a:fld id="{68534F6E-C6B2-4E4A-8B8C-CC670C86C04F}" type="slidenum">
              <a:rPr lang="en-US" smtClean="0"/>
              <a:pPr/>
              <a:t>25</a:t>
            </a:fld>
            <a:endParaRPr lang="en-US" dirty="0"/>
          </a:p>
        </p:txBody>
      </p:sp>
      <p:sp>
        <p:nvSpPr>
          <p:cNvPr id="4" name="Title 3"/>
          <p:cNvSpPr>
            <a:spLocks noGrp="1"/>
          </p:cNvSpPr>
          <p:nvPr>
            <p:ph type="title"/>
          </p:nvPr>
        </p:nvSpPr>
        <p:spPr/>
        <p:txBody>
          <a:bodyPr>
            <a:normAutofit/>
          </a:bodyPr>
          <a:lstStyle/>
          <a:p>
            <a:r>
              <a:rPr lang="en-US" dirty="0" smtClean="0"/>
              <a:t>System Update Drivers</a:t>
            </a:r>
            <a:endParaRPr lang="en-US" dirty="0"/>
          </a:p>
        </p:txBody>
      </p:sp>
      <p:sp>
        <p:nvSpPr>
          <p:cNvPr id="5" name="Date Placeholder 4"/>
          <p:cNvSpPr>
            <a:spLocks noGrp="1"/>
          </p:cNvSpPr>
          <p:nvPr>
            <p:ph type="dt" sz="half" idx="10"/>
          </p:nvPr>
        </p:nvSpPr>
        <p:spPr/>
        <p:txBody>
          <a:bodyPr/>
          <a:lstStyle/>
          <a:p>
            <a:r>
              <a:rPr lang="en-US" smtClean="0"/>
              <a:t>October 19-21, 2011</a:t>
            </a:r>
            <a:endParaRPr lang="en-US" dirty="0"/>
          </a:p>
        </p:txBody>
      </p:sp>
      <p:sp>
        <p:nvSpPr>
          <p:cNvPr id="6" name="Footer Placeholder 5"/>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HRIT/EMWIN Future State</a:t>
            </a:r>
            <a:endParaRPr lang="en-US" dirty="0"/>
          </a:p>
        </p:txBody>
      </p:sp>
      <p:sp>
        <p:nvSpPr>
          <p:cNvPr id="8" name="Subtitle 7"/>
          <p:cNvSpPr>
            <a:spLocks noGrp="1"/>
          </p:cNvSpPr>
          <p:nvPr>
            <p:ph type="subTitle" idx="1"/>
          </p:nvPr>
        </p:nvSpPr>
        <p:spPr/>
        <p:txBody>
          <a:bodyPr/>
          <a:lstStyle/>
          <a:p>
            <a:r>
              <a:rPr lang="en-US" dirty="0" smtClean="0"/>
              <a:t>What will the new HRIT/EMWIN system look like?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r>
              <a:rPr lang="en-US" sz="2600" dirty="0" smtClean="0"/>
              <a:t>Continuing to provide high-reliability in data transmission</a:t>
            </a:r>
          </a:p>
          <a:p>
            <a:pPr lvl="0">
              <a:buNone/>
            </a:pPr>
            <a:endParaRPr lang="en-US" sz="2600" dirty="0" smtClean="0"/>
          </a:p>
          <a:p>
            <a:pPr lvl="0"/>
            <a:r>
              <a:rPr lang="en-US" sz="2600" dirty="0" smtClean="0"/>
              <a:t>Minimizing the impact of the HRIT/EMWIN changes to users</a:t>
            </a:r>
          </a:p>
          <a:p>
            <a:pPr lvl="0">
              <a:buNone/>
            </a:pPr>
            <a:endParaRPr lang="en-US" sz="2600" dirty="0" smtClean="0"/>
          </a:p>
          <a:p>
            <a:pPr lvl="0"/>
            <a:r>
              <a:rPr lang="en-US" sz="2600" dirty="0" smtClean="0"/>
              <a:t>Improving the maintainability of the current system</a:t>
            </a:r>
          </a:p>
          <a:p>
            <a:pPr lvl="0"/>
            <a:endParaRPr lang="en-US" sz="2600" dirty="0" smtClean="0"/>
          </a:p>
          <a:p>
            <a:pPr lvl="0"/>
            <a:r>
              <a:rPr lang="en-US" sz="2600" dirty="0" smtClean="0"/>
              <a:t>Improving the product content of the current LRIT and EMWIN systems</a:t>
            </a:r>
          </a:p>
          <a:p>
            <a:pPr>
              <a:buNone/>
            </a:pPr>
            <a:endParaRPr lang="en-US" dirty="0"/>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27</a:t>
            </a:fld>
            <a:endParaRPr lang="en-US" dirty="0"/>
          </a:p>
        </p:txBody>
      </p:sp>
      <p:sp>
        <p:nvSpPr>
          <p:cNvPr id="6" name="Title 5"/>
          <p:cNvSpPr>
            <a:spLocks noGrp="1"/>
          </p:cNvSpPr>
          <p:nvPr>
            <p:ph type="title"/>
          </p:nvPr>
        </p:nvSpPr>
        <p:spPr/>
        <p:txBody>
          <a:bodyPr>
            <a:normAutofit fontScale="90000"/>
          </a:bodyPr>
          <a:lstStyle/>
          <a:p>
            <a:r>
              <a:rPr lang="en-US" dirty="0" smtClean="0"/>
              <a:t>HRIT/EMWIN System Update Objectives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1057275" y="923925"/>
            <a:ext cx="7029450" cy="50101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8534F6E-C6B2-4E4A-8B8C-CC670C86C04F}" type="slidenum">
              <a:rPr lang="en-US" smtClean="0"/>
              <a:pPr/>
              <a:t>28</a:t>
            </a:fld>
            <a:endParaRPr lang="en-US" dirty="0"/>
          </a:p>
        </p:txBody>
      </p:sp>
      <p:sp>
        <p:nvSpPr>
          <p:cNvPr id="4" name="Title 3"/>
          <p:cNvSpPr>
            <a:spLocks noGrp="1"/>
          </p:cNvSpPr>
          <p:nvPr>
            <p:ph type="title"/>
          </p:nvPr>
        </p:nvSpPr>
        <p:spPr/>
        <p:txBody>
          <a:bodyPr>
            <a:normAutofit fontScale="90000"/>
          </a:bodyPr>
          <a:lstStyle/>
          <a:p>
            <a:r>
              <a:rPr lang="en-US" dirty="0" smtClean="0"/>
              <a:t>HRIT/EMWIN High Level Overview (Proposed)</a:t>
            </a:r>
            <a:endParaRPr lang="en-US"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Date Placeholder 5"/>
          <p:cNvSpPr>
            <a:spLocks noGrp="1"/>
          </p:cNvSpPr>
          <p:nvPr>
            <p:ph type="dt" sz="half" idx="10"/>
          </p:nvPr>
        </p:nvSpPr>
        <p:spPr/>
        <p:txBody>
          <a:bodyPr/>
          <a:lstStyle/>
          <a:p>
            <a:r>
              <a:rPr lang="en-US" smtClean="0"/>
              <a:t>October 19-21, 2011</a:t>
            </a:r>
            <a:endParaRPr lang="en-US" dirty="0"/>
          </a:p>
        </p:txBody>
      </p:sp>
      <p:sp>
        <p:nvSpPr>
          <p:cNvPr id="7" name="Footer Placeholder 6"/>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Major Capabilities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What is LRIT?</a:t>
            </a:r>
            <a:endParaRPr lang="en-US" dirty="0"/>
          </a:p>
        </p:txBody>
      </p:sp>
      <p:sp>
        <p:nvSpPr>
          <p:cNvPr id="8" name="Subtitle 7"/>
          <p:cNvSpPr>
            <a:spLocks noGrp="1"/>
          </p:cNvSpPr>
          <p:nvPr>
            <p:ph type="subTitle" idx="1"/>
          </p:nvPr>
        </p:nvSpPr>
        <p:spPr/>
        <p:txBody>
          <a:bodyPr/>
          <a:lstStyle/>
          <a:p>
            <a:r>
              <a:rPr lang="en-US" dirty="0" smtClean="0"/>
              <a:t>Brief overview of</a:t>
            </a:r>
          </a:p>
          <a:p>
            <a:r>
              <a:rPr lang="en-US" dirty="0" smtClean="0"/>
              <a:t>Low Rate Information Transmission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72000"/>
          </a:xfrm>
        </p:spPr>
        <p:txBody>
          <a:bodyPr/>
          <a:lstStyle/>
          <a:p>
            <a:r>
              <a:rPr lang="en-US" sz="2400" dirty="0" smtClean="0"/>
              <a:t>Continue to leverage CCSDS data transmission protocols</a:t>
            </a:r>
          </a:p>
          <a:p>
            <a:pPr lvl="1"/>
            <a:r>
              <a:rPr lang="en-US" sz="2000" dirty="0" smtClean="0"/>
              <a:t>Key feature is division of physical medium into virtual channels</a:t>
            </a:r>
          </a:p>
          <a:p>
            <a:endParaRPr lang="en-US" sz="2400" dirty="0" smtClean="0"/>
          </a:p>
          <a:p>
            <a:r>
              <a:rPr lang="en-US" sz="2400" dirty="0" smtClean="0"/>
              <a:t>Each piece of data can be assigned a unique virtual channel</a:t>
            </a:r>
          </a:p>
          <a:p>
            <a:pPr lvl="1"/>
            <a:r>
              <a:rPr lang="en-US" sz="2000" dirty="0" smtClean="0"/>
              <a:t>Assignment made by priority, data source, data type etc.</a:t>
            </a:r>
          </a:p>
          <a:p>
            <a:pPr lvl="1"/>
            <a:r>
              <a:rPr lang="en-US" sz="2000" dirty="0" smtClean="0"/>
              <a:t>For example: NWS Weather forecasts may be assigned one channel while NWS Weather Alerts are on another</a:t>
            </a:r>
          </a:p>
          <a:p>
            <a:endParaRPr lang="en-US" sz="2400" dirty="0" smtClean="0"/>
          </a:p>
          <a:p>
            <a:r>
              <a:rPr lang="en-US" sz="2400" dirty="0" smtClean="0"/>
              <a:t>Virtual channels can be treated differently at receive station</a:t>
            </a:r>
          </a:p>
          <a:p>
            <a:pPr lvl="1"/>
            <a:r>
              <a:rPr lang="en-US" sz="2000" dirty="0" smtClean="0"/>
              <a:t>Individual channels can be selected for processing</a:t>
            </a:r>
          </a:p>
          <a:p>
            <a:pPr lvl="2"/>
            <a:r>
              <a:rPr lang="en-US" dirty="0" smtClean="0"/>
              <a:t>For example, a user that is only interested in GOES DCS data can “ignore” all channels except the DCS channels</a:t>
            </a:r>
          </a:p>
          <a:p>
            <a:pPr lvl="1"/>
            <a:r>
              <a:rPr lang="en-US" sz="2000" dirty="0" smtClean="0"/>
              <a:t>Data from different channels can be routed to different end points</a:t>
            </a:r>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30</a:t>
            </a:fld>
            <a:endParaRPr lang="en-US" dirty="0"/>
          </a:p>
        </p:txBody>
      </p:sp>
      <p:sp>
        <p:nvSpPr>
          <p:cNvPr id="6" name="Title 5"/>
          <p:cNvSpPr>
            <a:spLocks noGrp="1"/>
          </p:cNvSpPr>
          <p:nvPr>
            <p:ph type="title"/>
          </p:nvPr>
        </p:nvSpPr>
        <p:spPr/>
        <p:txBody>
          <a:bodyPr/>
          <a:lstStyle/>
          <a:p>
            <a:r>
              <a:rPr lang="en-US" dirty="0" smtClean="0"/>
              <a:t>Virtual Channelization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142998" y="1175590"/>
          <a:ext cx="6858005" cy="4920410"/>
        </p:xfrm>
        <a:graphic>
          <a:graphicData uri="http://schemas.openxmlformats.org/drawingml/2006/table">
            <a:tbl>
              <a:tblPr firstRow="1" bandRow="1">
                <a:tableStyleId>{5C22544A-7EE6-4342-B048-85BDC9FD1C3A}</a:tableStyleId>
              </a:tblPr>
              <a:tblGrid>
                <a:gridCol w="2895603"/>
                <a:gridCol w="3124201"/>
                <a:gridCol w="838201"/>
              </a:tblGrid>
              <a:tr h="410653">
                <a:tc>
                  <a:txBody>
                    <a:bodyPr/>
                    <a:lstStyle/>
                    <a:p>
                      <a:pPr marL="0" marR="0" algn="ctr">
                        <a:spcBef>
                          <a:spcPts val="0"/>
                        </a:spcBef>
                        <a:spcAft>
                          <a:spcPts val="600"/>
                        </a:spcAft>
                      </a:pPr>
                      <a:r>
                        <a:rPr lang="en-US" sz="1400" dirty="0"/>
                        <a:t>Product Name</a:t>
                      </a:r>
                      <a:endParaRPr lang="en-US" sz="1400" dirty="0">
                        <a:latin typeface="Times New Roman"/>
                        <a:ea typeface="MS Mincho"/>
                      </a:endParaRPr>
                    </a:p>
                  </a:txBody>
                  <a:tcPr marL="68580" marR="68580" marT="0" marB="0"/>
                </a:tc>
                <a:tc>
                  <a:txBody>
                    <a:bodyPr/>
                    <a:lstStyle/>
                    <a:p>
                      <a:pPr marL="0" marR="0" algn="ctr">
                        <a:spcBef>
                          <a:spcPts val="0"/>
                        </a:spcBef>
                        <a:spcAft>
                          <a:spcPts val="600"/>
                        </a:spcAft>
                      </a:pPr>
                      <a:r>
                        <a:rPr lang="en-US" sz="1400"/>
                        <a:t>Source</a:t>
                      </a:r>
                      <a:endParaRPr lang="en-US" sz="1400">
                        <a:latin typeface="Times New Roman"/>
                        <a:ea typeface="MS Mincho"/>
                      </a:endParaRPr>
                    </a:p>
                  </a:txBody>
                  <a:tcPr marL="68580" marR="68580" marT="0" marB="0"/>
                </a:tc>
                <a:tc>
                  <a:txBody>
                    <a:bodyPr/>
                    <a:lstStyle/>
                    <a:p>
                      <a:pPr marL="0" marR="0" algn="ctr">
                        <a:spcBef>
                          <a:spcPts val="0"/>
                        </a:spcBef>
                        <a:spcAft>
                          <a:spcPts val="600"/>
                        </a:spcAft>
                      </a:pPr>
                      <a:r>
                        <a:rPr lang="en-US" sz="1400" dirty="0"/>
                        <a:t>Virtual Channel</a:t>
                      </a:r>
                      <a:endParaRPr lang="en-US" sz="1400" dirty="0">
                        <a:latin typeface="Times New Roman"/>
                        <a:ea typeface="MS Mincho"/>
                      </a:endParaRPr>
                    </a:p>
                  </a:txBody>
                  <a:tcPr marL="68580" marR="68580" marT="0" marB="0"/>
                </a:tc>
              </a:tr>
              <a:tr h="234659">
                <a:tc>
                  <a:txBody>
                    <a:bodyPr/>
                    <a:lstStyle/>
                    <a:p>
                      <a:pPr marL="0" marR="0">
                        <a:spcBef>
                          <a:spcPts val="0"/>
                        </a:spcBef>
                        <a:spcAft>
                          <a:spcPts val="600"/>
                        </a:spcAft>
                      </a:pPr>
                      <a:r>
                        <a:rPr lang="en-US" sz="1600"/>
                        <a:t>GOES-R Visible</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a:t>GOES-R</a:t>
                      </a:r>
                      <a:endParaRPr lang="en-US" sz="1600">
                        <a:latin typeface="Times New Roman"/>
                        <a:ea typeface="MS Mincho"/>
                      </a:endParaRPr>
                    </a:p>
                  </a:txBody>
                  <a:tcPr marL="68580" marR="68580" marT="0" marB="0"/>
                </a:tc>
                <a:tc>
                  <a:txBody>
                    <a:bodyPr/>
                    <a:lstStyle/>
                    <a:p>
                      <a:pPr marL="0" marR="0" algn="ctr">
                        <a:spcBef>
                          <a:spcPts val="0"/>
                        </a:spcBef>
                        <a:spcAft>
                          <a:spcPts val="600"/>
                        </a:spcAft>
                      </a:pPr>
                      <a:r>
                        <a:rPr lang="en-US" sz="1600"/>
                        <a:t>14</a:t>
                      </a:r>
                      <a:endParaRPr lang="en-US" sz="1600">
                        <a:latin typeface="Times New Roman"/>
                        <a:ea typeface="MS Mincho"/>
                      </a:endParaRPr>
                    </a:p>
                  </a:txBody>
                  <a:tcPr marL="68580" marR="68580" marT="0" marB="0"/>
                </a:tc>
              </a:tr>
              <a:tr h="234659">
                <a:tc>
                  <a:txBody>
                    <a:bodyPr/>
                    <a:lstStyle/>
                    <a:p>
                      <a:pPr marL="0" marR="0">
                        <a:spcBef>
                          <a:spcPts val="0"/>
                        </a:spcBef>
                        <a:spcAft>
                          <a:spcPts val="600"/>
                        </a:spcAft>
                      </a:pPr>
                      <a:r>
                        <a:rPr lang="en-US" sz="1600"/>
                        <a:t>GOES-R Infrared</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dirty="0"/>
                        <a:t>GOES-R</a:t>
                      </a:r>
                      <a:endParaRPr lang="en-US" sz="1600" dirty="0">
                        <a:latin typeface="Times New Roman"/>
                        <a:ea typeface="MS Mincho"/>
                      </a:endParaRPr>
                    </a:p>
                  </a:txBody>
                  <a:tcPr marL="68580" marR="68580" marT="0" marB="0"/>
                </a:tc>
                <a:tc>
                  <a:txBody>
                    <a:bodyPr/>
                    <a:lstStyle/>
                    <a:p>
                      <a:pPr marL="0" marR="0" algn="ctr">
                        <a:spcBef>
                          <a:spcPts val="0"/>
                        </a:spcBef>
                        <a:spcAft>
                          <a:spcPts val="600"/>
                        </a:spcAft>
                      </a:pPr>
                      <a:r>
                        <a:rPr lang="en-US" sz="1600"/>
                        <a:t>15</a:t>
                      </a:r>
                      <a:endParaRPr lang="en-US" sz="1600">
                        <a:latin typeface="Times New Roman"/>
                        <a:ea typeface="MS Mincho"/>
                      </a:endParaRPr>
                    </a:p>
                  </a:txBody>
                  <a:tcPr marL="68580" marR="68580" marT="0" marB="0"/>
                </a:tc>
              </a:tr>
              <a:tr h="418019">
                <a:tc>
                  <a:txBody>
                    <a:bodyPr/>
                    <a:lstStyle/>
                    <a:p>
                      <a:pPr marL="0" marR="0">
                        <a:spcBef>
                          <a:spcPts val="0"/>
                        </a:spcBef>
                        <a:spcAft>
                          <a:spcPts val="600"/>
                        </a:spcAft>
                      </a:pPr>
                      <a:r>
                        <a:rPr lang="en-US" sz="1600"/>
                        <a:t>GOES-R Water Vapor</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a:t>GOES-R</a:t>
                      </a:r>
                      <a:endParaRPr lang="en-US" sz="1600">
                        <a:latin typeface="Times New Roman"/>
                        <a:ea typeface="MS Mincho"/>
                      </a:endParaRPr>
                    </a:p>
                  </a:txBody>
                  <a:tcPr marL="68580" marR="68580" marT="0" marB="0"/>
                </a:tc>
                <a:tc>
                  <a:txBody>
                    <a:bodyPr/>
                    <a:lstStyle/>
                    <a:p>
                      <a:pPr marL="0" marR="0" algn="ctr">
                        <a:spcBef>
                          <a:spcPts val="0"/>
                        </a:spcBef>
                        <a:spcAft>
                          <a:spcPts val="600"/>
                        </a:spcAft>
                      </a:pPr>
                      <a:r>
                        <a:rPr lang="en-US" sz="1600" dirty="0"/>
                        <a:t>16</a:t>
                      </a:r>
                      <a:endParaRPr lang="en-US" sz="1600" dirty="0">
                        <a:latin typeface="Times New Roman"/>
                        <a:ea typeface="MS Mincho"/>
                      </a:endParaRPr>
                    </a:p>
                  </a:txBody>
                  <a:tcPr marL="68580" marR="68580" marT="0" marB="0"/>
                </a:tc>
              </a:tr>
              <a:tr h="418019">
                <a:tc>
                  <a:txBody>
                    <a:bodyPr/>
                    <a:lstStyle/>
                    <a:p>
                      <a:pPr marL="0" marR="0">
                        <a:spcBef>
                          <a:spcPts val="0"/>
                        </a:spcBef>
                        <a:spcAft>
                          <a:spcPts val="600"/>
                        </a:spcAft>
                      </a:pPr>
                      <a:r>
                        <a:rPr lang="en-US" sz="1600"/>
                        <a:t>Tropical Storm Products</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dirty="0"/>
                        <a:t>NOAA/NWS Hurricane Center</a:t>
                      </a:r>
                      <a:endParaRPr lang="en-US" sz="1600" dirty="0">
                        <a:latin typeface="Times New Roman"/>
                        <a:ea typeface="MS Mincho"/>
                      </a:endParaRPr>
                    </a:p>
                  </a:txBody>
                  <a:tcPr marL="68580" marR="68580" marT="0" marB="0"/>
                </a:tc>
                <a:tc>
                  <a:txBody>
                    <a:bodyPr/>
                    <a:lstStyle/>
                    <a:p>
                      <a:pPr marL="0" marR="0" algn="ctr">
                        <a:spcBef>
                          <a:spcPts val="0"/>
                        </a:spcBef>
                        <a:spcAft>
                          <a:spcPts val="600"/>
                        </a:spcAft>
                      </a:pPr>
                      <a:r>
                        <a:rPr lang="en-US" sz="1600" dirty="0"/>
                        <a:t>21</a:t>
                      </a:r>
                      <a:endParaRPr lang="en-US" sz="1600" dirty="0">
                        <a:latin typeface="Times New Roman"/>
                        <a:ea typeface="MS Mincho"/>
                      </a:endParaRPr>
                    </a:p>
                  </a:txBody>
                  <a:tcPr marL="68580" marR="68580" marT="0" marB="0"/>
                </a:tc>
              </a:tr>
              <a:tr h="418019">
                <a:tc>
                  <a:txBody>
                    <a:bodyPr/>
                    <a:lstStyle/>
                    <a:p>
                      <a:pPr marL="0" marR="0">
                        <a:spcBef>
                          <a:spcPts val="0"/>
                        </a:spcBef>
                        <a:spcAft>
                          <a:spcPts val="600"/>
                        </a:spcAft>
                      </a:pPr>
                      <a:r>
                        <a:rPr lang="en-US" sz="1600"/>
                        <a:t>EMWIN Weather Alerts</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a:t>National Weather Service</a:t>
                      </a:r>
                      <a:endParaRPr lang="en-US" sz="1600">
                        <a:latin typeface="Times New Roman"/>
                        <a:ea typeface="MS Mincho"/>
                      </a:endParaRPr>
                    </a:p>
                  </a:txBody>
                  <a:tcPr marL="68580" marR="68580" marT="0" marB="0"/>
                </a:tc>
                <a:tc>
                  <a:txBody>
                    <a:bodyPr/>
                    <a:lstStyle/>
                    <a:p>
                      <a:pPr marL="0" marR="0" algn="ctr">
                        <a:spcBef>
                          <a:spcPts val="0"/>
                        </a:spcBef>
                        <a:spcAft>
                          <a:spcPts val="600"/>
                        </a:spcAft>
                      </a:pPr>
                      <a:r>
                        <a:rPr lang="en-US" sz="1600"/>
                        <a:t>22</a:t>
                      </a:r>
                      <a:endParaRPr lang="en-US" sz="1600">
                        <a:latin typeface="Times New Roman"/>
                        <a:ea typeface="MS Mincho"/>
                      </a:endParaRPr>
                    </a:p>
                  </a:txBody>
                  <a:tcPr marL="68580" marR="68580" marT="0" marB="0"/>
                </a:tc>
              </a:tr>
              <a:tr h="418019">
                <a:tc>
                  <a:txBody>
                    <a:bodyPr/>
                    <a:lstStyle/>
                    <a:p>
                      <a:pPr marL="0" marR="0">
                        <a:spcBef>
                          <a:spcPts val="0"/>
                        </a:spcBef>
                        <a:spcAft>
                          <a:spcPts val="600"/>
                        </a:spcAft>
                      </a:pPr>
                      <a:r>
                        <a:rPr lang="en-US" sz="1600"/>
                        <a:t>EMWIN Weather Forecast</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a:t>National Weather Service</a:t>
                      </a:r>
                      <a:endParaRPr lang="en-US" sz="1600">
                        <a:latin typeface="Times New Roman"/>
                        <a:ea typeface="MS Mincho"/>
                      </a:endParaRPr>
                    </a:p>
                  </a:txBody>
                  <a:tcPr marL="68580" marR="68580" marT="0" marB="0"/>
                </a:tc>
                <a:tc>
                  <a:txBody>
                    <a:bodyPr/>
                    <a:lstStyle/>
                    <a:p>
                      <a:pPr marL="0" marR="0" algn="ctr">
                        <a:spcBef>
                          <a:spcPts val="0"/>
                        </a:spcBef>
                        <a:spcAft>
                          <a:spcPts val="600"/>
                        </a:spcAft>
                      </a:pPr>
                      <a:r>
                        <a:rPr lang="en-US" sz="1600"/>
                        <a:t>23</a:t>
                      </a:r>
                      <a:endParaRPr lang="en-US" sz="1600">
                        <a:latin typeface="Times New Roman"/>
                        <a:ea typeface="MS Mincho"/>
                      </a:endParaRPr>
                    </a:p>
                  </a:txBody>
                  <a:tcPr marL="68580" marR="68580" marT="0" marB="0"/>
                </a:tc>
              </a:tr>
              <a:tr h="418019">
                <a:tc>
                  <a:txBody>
                    <a:bodyPr/>
                    <a:lstStyle/>
                    <a:p>
                      <a:pPr marL="0" marR="0">
                        <a:spcBef>
                          <a:spcPts val="0"/>
                        </a:spcBef>
                        <a:spcAft>
                          <a:spcPts val="600"/>
                        </a:spcAft>
                      </a:pPr>
                      <a:r>
                        <a:rPr lang="en-US" sz="1600"/>
                        <a:t>DCS (Normal Data)</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a:t>NOAA/NESDIS/OSPO</a:t>
                      </a:r>
                      <a:endParaRPr lang="en-US" sz="1600">
                        <a:latin typeface="Times New Roman"/>
                        <a:ea typeface="MS Mincho"/>
                      </a:endParaRPr>
                    </a:p>
                  </a:txBody>
                  <a:tcPr marL="68580" marR="68580" marT="0" marB="0"/>
                </a:tc>
                <a:tc>
                  <a:txBody>
                    <a:bodyPr/>
                    <a:lstStyle/>
                    <a:p>
                      <a:pPr marL="0" marR="0" algn="ctr">
                        <a:spcBef>
                          <a:spcPts val="0"/>
                        </a:spcBef>
                        <a:spcAft>
                          <a:spcPts val="600"/>
                        </a:spcAft>
                      </a:pPr>
                      <a:r>
                        <a:rPr lang="en-US" sz="1600"/>
                        <a:t>24</a:t>
                      </a:r>
                      <a:endParaRPr lang="en-US" sz="1600">
                        <a:latin typeface="Times New Roman"/>
                        <a:ea typeface="MS Mincho"/>
                      </a:endParaRPr>
                    </a:p>
                  </a:txBody>
                  <a:tcPr marL="68580" marR="68580" marT="0" marB="0"/>
                </a:tc>
              </a:tr>
              <a:tr h="418019">
                <a:tc>
                  <a:txBody>
                    <a:bodyPr/>
                    <a:lstStyle/>
                    <a:p>
                      <a:pPr marL="0" marR="0">
                        <a:spcBef>
                          <a:spcPts val="0"/>
                        </a:spcBef>
                        <a:spcAft>
                          <a:spcPts val="600"/>
                        </a:spcAft>
                      </a:pPr>
                      <a:r>
                        <a:rPr lang="en-US" sz="1600"/>
                        <a:t>DCS Tsunami Warning</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dirty="0"/>
                        <a:t>NOAA/NESDIS/OSPO</a:t>
                      </a:r>
                      <a:endParaRPr lang="en-US" sz="1600" dirty="0">
                        <a:latin typeface="Times New Roman"/>
                        <a:ea typeface="MS Mincho"/>
                      </a:endParaRPr>
                    </a:p>
                  </a:txBody>
                  <a:tcPr marL="68580" marR="68580" marT="0" marB="0"/>
                </a:tc>
                <a:tc>
                  <a:txBody>
                    <a:bodyPr/>
                    <a:lstStyle/>
                    <a:p>
                      <a:pPr marL="0" marR="0" algn="ctr">
                        <a:spcBef>
                          <a:spcPts val="0"/>
                        </a:spcBef>
                        <a:spcAft>
                          <a:spcPts val="600"/>
                        </a:spcAft>
                      </a:pPr>
                      <a:r>
                        <a:rPr lang="en-US" sz="1600"/>
                        <a:t>25</a:t>
                      </a:r>
                      <a:endParaRPr lang="en-US" sz="1600">
                        <a:latin typeface="Times New Roman"/>
                        <a:ea typeface="MS Mincho"/>
                      </a:endParaRPr>
                    </a:p>
                  </a:txBody>
                  <a:tcPr marL="68580" marR="68580" marT="0" marB="0"/>
                </a:tc>
              </a:tr>
              <a:tr h="836037">
                <a:tc>
                  <a:txBody>
                    <a:bodyPr/>
                    <a:lstStyle/>
                    <a:p>
                      <a:pPr marL="0" marR="0">
                        <a:spcBef>
                          <a:spcPts val="0"/>
                        </a:spcBef>
                        <a:spcAft>
                          <a:spcPts val="600"/>
                        </a:spcAft>
                      </a:pPr>
                      <a:r>
                        <a:rPr lang="en-US" sz="1600" dirty="0" err="1"/>
                        <a:t>Meteosat</a:t>
                      </a:r>
                      <a:r>
                        <a:rPr lang="en-US" sz="1600" dirty="0"/>
                        <a:t>  Second Generation (MSG) </a:t>
                      </a:r>
                      <a:endParaRPr lang="en-US" sz="1600" dirty="0">
                        <a:latin typeface="Times New Roman"/>
                        <a:ea typeface="MS Mincho"/>
                      </a:endParaRPr>
                    </a:p>
                  </a:txBody>
                  <a:tcPr marL="68580" marR="68580" marT="0" marB="0"/>
                </a:tc>
                <a:tc>
                  <a:txBody>
                    <a:bodyPr/>
                    <a:lstStyle/>
                    <a:p>
                      <a:pPr marL="0" marR="0">
                        <a:spcBef>
                          <a:spcPts val="0"/>
                        </a:spcBef>
                        <a:spcAft>
                          <a:spcPts val="600"/>
                        </a:spcAft>
                      </a:pPr>
                      <a:r>
                        <a:rPr lang="en-US" sz="1600" dirty="0"/>
                        <a:t>NOAA/NESDIS/OSPO</a:t>
                      </a:r>
                      <a:endParaRPr lang="en-US" sz="1600" dirty="0">
                        <a:latin typeface="Times New Roman"/>
                        <a:ea typeface="MS Mincho"/>
                      </a:endParaRPr>
                    </a:p>
                  </a:txBody>
                  <a:tcPr marL="68580" marR="68580" marT="0" marB="0"/>
                </a:tc>
                <a:tc>
                  <a:txBody>
                    <a:bodyPr/>
                    <a:lstStyle/>
                    <a:p>
                      <a:pPr marL="0" marR="0" algn="ctr">
                        <a:spcBef>
                          <a:spcPts val="0"/>
                        </a:spcBef>
                        <a:spcAft>
                          <a:spcPts val="600"/>
                        </a:spcAft>
                      </a:pPr>
                      <a:r>
                        <a:rPr lang="en-US" sz="1600"/>
                        <a:t>26</a:t>
                      </a:r>
                      <a:endParaRPr lang="en-US" sz="1600">
                        <a:latin typeface="Times New Roman"/>
                        <a:ea typeface="MS Mincho"/>
                      </a:endParaRPr>
                    </a:p>
                  </a:txBody>
                  <a:tcPr marL="68580" marR="68580" marT="0" marB="0"/>
                </a:tc>
              </a:tr>
              <a:tr h="234659">
                <a:tc>
                  <a:txBody>
                    <a:bodyPr/>
                    <a:lstStyle/>
                    <a:p>
                      <a:pPr marL="0" marR="0">
                        <a:spcBef>
                          <a:spcPts val="0"/>
                        </a:spcBef>
                        <a:spcAft>
                          <a:spcPts val="600"/>
                        </a:spcAft>
                      </a:pPr>
                      <a:r>
                        <a:rPr lang="en-US" sz="1600"/>
                        <a:t>MTSAT</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dirty="0"/>
                        <a:t>NOAA/NESDIS/OSPO</a:t>
                      </a:r>
                      <a:endParaRPr lang="en-US" sz="1600" dirty="0">
                        <a:latin typeface="Times New Roman"/>
                        <a:ea typeface="MS Mincho"/>
                      </a:endParaRPr>
                    </a:p>
                  </a:txBody>
                  <a:tcPr marL="68580" marR="68580" marT="0" marB="0"/>
                </a:tc>
                <a:tc>
                  <a:txBody>
                    <a:bodyPr/>
                    <a:lstStyle/>
                    <a:p>
                      <a:pPr marL="0" marR="0" algn="ctr">
                        <a:spcBef>
                          <a:spcPts val="0"/>
                        </a:spcBef>
                        <a:spcAft>
                          <a:spcPts val="600"/>
                        </a:spcAft>
                      </a:pPr>
                      <a:r>
                        <a:rPr lang="en-US" sz="1600"/>
                        <a:t>27</a:t>
                      </a:r>
                      <a:endParaRPr lang="en-US" sz="1600">
                        <a:latin typeface="Times New Roman"/>
                        <a:ea typeface="MS Mincho"/>
                      </a:endParaRPr>
                    </a:p>
                  </a:txBody>
                  <a:tcPr marL="68580" marR="68580" marT="0" marB="0"/>
                </a:tc>
              </a:tr>
              <a:tr h="418019">
                <a:tc>
                  <a:txBody>
                    <a:bodyPr/>
                    <a:lstStyle/>
                    <a:p>
                      <a:pPr marL="0" marR="0">
                        <a:spcBef>
                          <a:spcPts val="0"/>
                        </a:spcBef>
                        <a:spcAft>
                          <a:spcPts val="600"/>
                        </a:spcAft>
                      </a:pPr>
                      <a:r>
                        <a:rPr lang="en-US" sz="1600"/>
                        <a:t>Administrative Text Message</a:t>
                      </a:r>
                      <a:endParaRPr lang="en-US" sz="1600">
                        <a:latin typeface="Times New Roman"/>
                        <a:ea typeface="MS Mincho"/>
                      </a:endParaRPr>
                    </a:p>
                  </a:txBody>
                  <a:tcPr marL="68580" marR="68580" marT="0" marB="0"/>
                </a:tc>
                <a:tc>
                  <a:txBody>
                    <a:bodyPr/>
                    <a:lstStyle/>
                    <a:p>
                      <a:pPr marL="0" marR="0">
                        <a:spcBef>
                          <a:spcPts val="0"/>
                        </a:spcBef>
                        <a:spcAft>
                          <a:spcPts val="600"/>
                        </a:spcAft>
                      </a:pPr>
                      <a:r>
                        <a:rPr lang="en-US" sz="1600" dirty="0"/>
                        <a:t>HRIT/EMWIN System Administrators</a:t>
                      </a:r>
                      <a:endParaRPr lang="en-US" sz="1600" dirty="0">
                        <a:latin typeface="Times New Roman"/>
                        <a:ea typeface="MS Mincho"/>
                      </a:endParaRPr>
                    </a:p>
                  </a:txBody>
                  <a:tcPr marL="68580" marR="68580" marT="0" marB="0"/>
                </a:tc>
                <a:tc>
                  <a:txBody>
                    <a:bodyPr/>
                    <a:lstStyle/>
                    <a:p>
                      <a:pPr marL="0" marR="0" algn="ctr">
                        <a:spcBef>
                          <a:spcPts val="0"/>
                        </a:spcBef>
                        <a:spcAft>
                          <a:spcPts val="600"/>
                        </a:spcAft>
                      </a:pPr>
                      <a:r>
                        <a:rPr lang="en-US" sz="1600" dirty="0"/>
                        <a:t>60</a:t>
                      </a:r>
                      <a:endParaRPr lang="en-US" sz="1600" dirty="0">
                        <a:latin typeface="Times New Roman"/>
                        <a:ea typeface="MS Mincho"/>
                      </a:endParaRPr>
                    </a:p>
                  </a:txBody>
                  <a:tcPr marL="68580" marR="68580" marT="0" marB="0"/>
                </a:tc>
              </a:tr>
            </a:tbl>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31</a:t>
            </a:fld>
            <a:endParaRPr lang="en-US" dirty="0"/>
          </a:p>
        </p:txBody>
      </p:sp>
      <p:sp>
        <p:nvSpPr>
          <p:cNvPr id="6" name="Title 5"/>
          <p:cNvSpPr>
            <a:spLocks noGrp="1"/>
          </p:cNvSpPr>
          <p:nvPr>
            <p:ph type="title"/>
          </p:nvPr>
        </p:nvSpPr>
        <p:spPr/>
        <p:txBody>
          <a:bodyPr/>
          <a:lstStyle/>
          <a:p>
            <a:r>
              <a:rPr lang="en-US" dirty="0" smtClean="0"/>
              <a:t>Virtual Channels – Example only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HRIT/EMWIN is capable of 400kbps data transfer</a:t>
            </a:r>
          </a:p>
          <a:p>
            <a:pPr lvl="1"/>
            <a:r>
              <a:rPr lang="en-US" dirty="0" smtClean="0"/>
              <a:t>Need to allocate a percentage of total bandwidth to each data type</a:t>
            </a:r>
          </a:p>
          <a:p>
            <a:pPr lvl="1"/>
            <a:r>
              <a:rPr lang="en-US" dirty="0" smtClean="0"/>
              <a:t>Allocation may need to change over time</a:t>
            </a:r>
          </a:p>
          <a:p>
            <a:pPr lvl="2"/>
            <a:r>
              <a:rPr lang="en-US" dirty="0" smtClean="0"/>
              <a:t>User needs change</a:t>
            </a:r>
          </a:p>
          <a:p>
            <a:pPr lvl="2"/>
            <a:r>
              <a:rPr lang="en-US" dirty="0" smtClean="0"/>
              <a:t>New data types available</a:t>
            </a:r>
          </a:p>
          <a:p>
            <a:pPr lvl="2"/>
            <a:r>
              <a:rPr lang="en-US" dirty="0" smtClean="0"/>
              <a:t>Current events</a:t>
            </a:r>
          </a:p>
          <a:p>
            <a:endParaRPr lang="en-US" dirty="0" smtClean="0"/>
          </a:p>
          <a:p>
            <a:r>
              <a:rPr lang="en-US" dirty="0" smtClean="0"/>
              <a:t>System will feature configurable bandwidth groups</a:t>
            </a:r>
          </a:p>
          <a:p>
            <a:pPr lvl="1"/>
            <a:r>
              <a:rPr lang="en-US" dirty="0" smtClean="0"/>
              <a:t>Each data item will be assigned a bandwidth group</a:t>
            </a:r>
          </a:p>
          <a:p>
            <a:pPr lvl="1"/>
            <a:r>
              <a:rPr lang="en-US" dirty="0" smtClean="0"/>
              <a:t>Assignment may be based on priority, data source, data type etc.</a:t>
            </a:r>
          </a:p>
          <a:p>
            <a:endParaRPr lang="en-US" dirty="0" smtClean="0"/>
          </a:p>
          <a:p>
            <a:r>
              <a:rPr lang="en-US" dirty="0" smtClean="0"/>
              <a:t>Each bandwidth group will be assigned a minimum </a:t>
            </a:r>
            <a:r>
              <a:rPr lang="en-US" i="1" dirty="0" smtClean="0"/>
              <a:t>guaranteed</a:t>
            </a:r>
            <a:r>
              <a:rPr lang="en-US" dirty="0" smtClean="0"/>
              <a:t> bandwidth</a:t>
            </a:r>
          </a:p>
          <a:p>
            <a:pPr lvl="1"/>
            <a:r>
              <a:rPr lang="en-US" dirty="0" smtClean="0"/>
              <a:t>Unutilized bandwidth can be </a:t>
            </a:r>
            <a:r>
              <a:rPr lang="en-US" dirty="0" smtClean="0"/>
              <a:t>re-allocated</a:t>
            </a:r>
            <a:endParaRPr lang="en-US" dirty="0" smtClean="0"/>
          </a:p>
          <a:p>
            <a:pPr>
              <a:buNone/>
            </a:pPr>
            <a:endParaRPr lang="en-US" dirty="0" smtClean="0"/>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32</a:t>
            </a:fld>
            <a:endParaRPr lang="en-US" dirty="0"/>
          </a:p>
        </p:txBody>
      </p:sp>
      <p:sp>
        <p:nvSpPr>
          <p:cNvPr id="6" name="Title 5"/>
          <p:cNvSpPr>
            <a:spLocks noGrp="1"/>
          </p:cNvSpPr>
          <p:nvPr>
            <p:ph type="title"/>
          </p:nvPr>
        </p:nvSpPr>
        <p:spPr/>
        <p:txBody>
          <a:bodyPr/>
          <a:lstStyle/>
          <a:p>
            <a:r>
              <a:rPr lang="en-US" dirty="0" smtClean="0"/>
              <a:t>Dynamic Bandwidth Allocation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Broadcast tailored to user needs</a:t>
            </a:r>
          </a:p>
          <a:p>
            <a:pPr lvl="1"/>
            <a:r>
              <a:rPr lang="en-US" dirty="0" smtClean="0"/>
              <a:t>Unused products can be removed</a:t>
            </a:r>
          </a:p>
          <a:p>
            <a:pPr lvl="1"/>
            <a:r>
              <a:rPr lang="en-US" dirty="0" smtClean="0"/>
              <a:t>New products can be added </a:t>
            </a:r>
          </a:p>
          <a:p>
            <a:pPr lvl="1"/>
            <a:r>
              <a:rPr lang="en-US" dirty="0" smtClean="0"/>
              <a:t>Timing/frequency modified</a:t>
            </a:r>
          </a:p>
          <a:p>
            <a:r>
              <a:rPr lang="en-US" dirty="0" smtClean="0"/>
              <a:t>Some data simply added to broadcast queue upon receipt by HRIT/EMWIN</a:t>
            </a:r>
          </a:p>
          <a:p>
            <a:pPr lvl="1"/>
            <a:r>
              <a:rPr lang="en-US" dirty="0" smtClean="0"/>
              <a:t>GOES DCS data</a:t>
            </a:r>
          </a:p>
          <a:p>
            <a:pPr lvl="1"/>
            <a:r>
              <a:rPr lang="en-US" dirty="0" smtClean="0"/>
              <a:t>NWS Weather Alerts</a:t>
            </a:r>
          </a:p>
          <a:p>
            <a:pPr lvl="1"/>
            <a:r>
              <a:rPr lang="en-US" dirty="0" smtClean="0"/>
              <a:t>Administrative text messages</a:t>
            </a:r>
          </a:p>
          <a:p>
            <a:r>
              <a:rPr lang="en-US" dirty="0" smtClean="0"/>
              <a:t>Ability to schedule data retrieval</a:t>
            </a:r>
          </a:p>
          <a:p>
            <a:pPr lvl="1"/>
            <a:r>
              <a:rPr lang="en-US" dirty="0" smtClean="0"/>
              <a:t>For example, retrieve </a:t>
            </a:r>
            <a:r>
              <a:rPr lang="en-US" dirty="0" err="1" smtClean="0"/>
              <a:t>Meteosat</a:t>
            </a:r>
            <a:r>
              <a:rPr lang="en-US" dirty="0" smtClean="0"/>
              <a:t> and MTSAT products and broadcast</a:t>
            </a:r>
          </a:p>
          <a:p>
            <a:r>
              <a:rPr lang="en-US" dirty="0" smtClean="0"/>
              <a:t>Recurring imagery</a:t>
            </a:r>
          </a:p>
          <a:p>
            <a:pPr lvl="1"/>
            <a:r>
              <a:rPr lang="en-US" dirty="0" smtClean="0"/>
              <a:t>GOES products can be transmitted on a regular schedule</a:t>
            </a:r>
          </a:p>
          <a:p>
            <a:pPr lvl="1"/>
            <a:endParaRPr lang="en-US" dirty="0" smtClean="0"/>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33</a:t>
            </a:fld>
            <a:endParaRPr lang="en-US" dirty="0"/>
          </a:p>
        </p:txBody>
      </p:sp>
      <p:sp>
        <p:nvSpPr>
          <p:cNvPr id="6" name="Title 5"/>
          <p:cNvSpPr>
            <a:spLocks noGrp="1"/>
          </p:cNvSpPr>
          <p:nvPr>
            <p:ph type="title"/>
          </p:nvPr>
        </p:nvSpPr>
        <p:spPr/>
        <p:txBody>
          <a:bodyPr/>
          <a:lstStyle/>
          <a:p>
            <a:r>
              <a:rPr lang="en-US" dirty="0" smtClean="0"/>
              <a:t>Configurable Broadcast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Automate signal monitoring</a:t>
            </a:r>
          </a:p>
          <a:p>
            <a:pPr lvl="1"/>
            <a:r>
              <a:rPr lang="en-US" dirty="0" smtClean="0"/>
              <a:t>Locally acquire and process broadcast signal</a:t>
            </a:r>
          </a:p>
          <a:p>
            <a:pPr lvl="1"/>
            <a:r>
              <a:rPr lang="en-US" dirty="0" smtClean="0"/>
              <a:t>Compare received data with transmitted data</a:t>
            </a:r>
          </a:p>
          <a:p>
            <a:endParaRPr lang="en-US" dirty="0" smtClean="0"/>
          </a:p>
          <a:p>
            <a:r>
              <a:rPr lang="en-US" dirty="0" smtClean="0"/>
              <a:t>Automated contingency response</a:t>
            </a:r>
          </a:p>
          <a:p>
            <a:pPr lvl="1"/>
            <a:r>
              <a:rPr lang="en-US" dirty="0" smtClean="0"/>
              <a:t>Assist operators in quick system recovery</a:t>
            </a:r>
          </a:p>
          <a:p>
            <a:endParaRPr lang="en-US" dirty="0" smtClean="0"/>
          </a:p>
          <a:p>
            <a:r>
              <a:rPr lang="en-US" dirty="0" smtClean="0"/>
              <a:t>Automatically rebroadcast high priority data</a:t>
            </a:r>
          </a:p>
          <a:p>
            <a:endParaRPr lang="en-US" dirty="0"/>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34</a:t>
            </a:fld>
            <a:endParaRPr lang="en-US" dirty="0"/>
          </a:p>
        </p:txBody>
      </p:sp>
      <p:sp>
        <p:nvSpPr>
          <p:cNvPr id="6" name="Title 5"/>
          <p:cNvSpPr>
            <a:spLocks noGrp="1"/>
          </p:cNvSpPr>
          <p:nvPr>
            <p:ph type="title"/>
          </p:nvPr>
        </p:nvSpPr>
        <p:spPr/>
        <p:txBody>
          <a:bodyPr/>
          <a:lstStyle/>
          <a:p>
            <a:r>
              <a:rPr lang="en-US" dirty="0" smtClean="0"/>
              <a:t>Data Quality and System Monitoring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GOES-E and GOES-W broadcast tailoring</a:t>
            </a:r>
          </a:p>
          <a:p>
            <a:pPr lvl="1"/>
            <a:r>
              <a:rPr lang="en-US" dirty="0" smtClean="0"/>
              <a:t>Majority of broadcast identical</a:t>
            </a:r>
          </a:p>
          <a:p>
            <a:pPr lvl="1"/>
            <a:r>
              <a:rPr lang="en-US" dirty="0" smtClean="0"/>
              <a:t>GOES-E broadcast will feature satellite imagery from GOES-E</a:t>
            </a:r>
          </a:p>
          <a:p>
            <a:pPr lvl="1"/>
            <a:r>
              <a:rPr lang="en-US" dirty="0" smtClean="0"/>
              <a:t>GOES-W broadcast will feature satellite imagery from GOES-W</a:t>
            </a:r>
          </a:p>
          <a:p>
            <a:endParaRPr lang="en-US" dirty="0" smtClean="0"/>
          </a:p>
          <a:p>
            <a:r>
              <a:rPr lang="en-US" dirty="0" smtClean="0"/>
              <a:t>Data file formatting</a:t>
            </a:r>
          </a:p>
          <a:p>
            <a:pPr lvl="1"/>
            <a:r>
              <a:rPr lang="en-US" dirty="0" smtClean="0"/>
              <a:t>Continue to leverage CGMS LRIT/HRIT file specification</a:t>
            </a:r>
          </a:p>
          <a:p>
            <a:pPr lvl="1"/>
            <a:r>
              <a:rPr lang="en-US" dirty="0" smtClean="0"/>
              <a:t>HRIT file format is identical to LRIT file format</a:t>
            </a:r>
          </a:p>
          <a:p>
            <a:endParaRPr lang="en-US" dirty="0" smtClean="0"/>
          </a:p>
          <a:p>
            <a:r>
              <a:rPr lang="en-US" dirty="0" smtClean="0"/>
              <a:t>Prioritization</a:t>
            </a:r>
          </a:p>
          <a:p>
            <a:pPr lvl="1"/>
            <a:r>
              <a:rPr lang="en-US" dirty="0" smtClean="0"/>
              <a:t>System will support internal prioritization to ensure urgent data is broadcast as quickly as possible</a:t>
            </a:r>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35</a:t>
            </a:fld>
            <a:endParaRPr lang="en-US" dirty="0"/>
          </a:p>
        </p:txBody>
      </p:sp>
      <p:sp>
        <p:nvSpPr>
          <p:cNvPr id="6" name="Title 5"/>
          <p:cNvSpPr>
            <a:spLocks noGrp="1"/>
          </p:cNvSpPr>
          <p:nvPr>
            <p:ph type="title"/>
          </p:nvPr>
        </p:nvSpPr>
        <p:spPr/>
        <p:txBody>
          <a:bodyPr/>
          <a:lstStyle/>
          <a:p>
            <a:r>
              <a:rPr lang="en-US" dirty="0" smtClean="0"/>
              <a:t>Unchanged Features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HRIT/EMWIN Schedule</a:t>
            </a:r>
            <a:endParaRPr lang="en-US" dirty="0"/>
          </a:p>
        </p:txBody>
      </p:sp>
      <p:sp>
        <p:nvSpPr>
          <p:cNvPr id="8" name="Subtitle 7"/>
          <p:cNvSpPr>
            <a:spLocks noGrp="1"/>
          </p:cNvSpPr>
          <p:nvPr>
            <p:ph type="subTitle" idx="1"/>
          </p:nvPr>
        </p:nvSpPr>
        <p:spPr/>
        <p:txBody>
          <a:bodyPr/>
          <a:lstStyle/>
          <a:p>
            <a:r>
              <a:rPr lang="en-US" dirty="0" smtClean="0"/>
              <a:t>When is this all going to happen?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5" descr="25%"/>
          <p:cNvSpPr>
            <a:spLocks noChangeArrowheads="1"/>
          </p:cNvSpPr>
          <p:nvPr/>
        </p:nvSpPr>
        <p:spPr bwMode="auto">
          <a:xfrm>
            <a:off x="7010400" y="1371600"/>
            <a:ext cx="1524000" cy="4419600"/>
          </a:xfrm>
          <a:prstGeom prst="rect">
            <a:avLst/>
          </a:prstGeom>
          <a:solidFill>
            <a:schemeClr val="accent3">
              <a:lumMod val="40000"/>
              <a:lumOff val="60000"/>
            </a:schemeClr>
          </a:solidFill>
          <a:ln w="9525">
            <a:solidFill>
              <a:srgbClr val="000000"/>
            </a:solidFill>
            <a:miter lim="800000"/>
            <a:headEnd/>
            <a:tailEnd/>
          </a:ln>
        </p:spPr>
        <p:txBody>
          <a:bodyPr tIns="0" bIns="0"/>
          <a:lstStyle/>
          <a:p>
            <a:pPr fontAlgn="auto">
              <a:spcBef>
                <a:spcPts val="0"/>
              </a:spcBef>
              <a:spcAft>
                <a:spcPts val="0"/>
              </a:spcAft>
              <a:defRPr/>
            </a:pPr>
            <a:endParaRPr lang="en-US" sz="1600" b="1" dirty="0">
              <a:latin typeface="+mn-lt"/>
            </a:endParaRPr>
          </a:p>
        </p:txBody>
      </p:sp>
      <p:sp>
        <p:nvSpPr>
          <p:cNvPr id="73732" name="Rectangle 4" descr="25%"/>
          <p:cNvSpPr>
            <a:spLocks noChangeArrowheads="1"/>
          </p:cNvSpPr>
          <p:nvPr/>
        </p:nvSpPr>
        <p:spPr bwMode="auto">
          <a:xfrm>
            <a:off x="5303838" y="1447800"/>
            <a:ext cx="1690687" cy="4357688"/>
          </a:xfrm>
          <a:prstGeom prst="rect">
            <a:avLst/>
          </a:prstGeom>
          <a:pattFill prst="pct25">
            <a:fgClr>
              <a:srgbClr val="000000">
                <a:alpha val="50195"/>
              </a:srgbClr>
            </a:fgClr>
            <a:bgClr>
              <a:srgbClr val="FFFFFF">
                <a:alpha val="50195"/>
              </a:srgbClr>
            </a:bgClr>
          </a:pattFill>
          <a:ln w="9525">
            <a:solidFill>
              <a:srgbClr val="000000"/>
            </a:solidFill>
            <a:miter lim="800000"/>
            <a:headEnd/>
            <a:tailEnd/>
          </a:ln>
        </p:spPr>
        <p:txBody>
          <a:bodyPr/>
          <a:lstStyle/>
          <a:p>
            <a:endParaRPr lang="en-US">
              <a:latin typeface="Calibri" pitchFamily="34" charset="0"/>
            </a:endParaRPr>
          </a:p>
        </p:txBody>
      </p:sp>
      <p:graphicFrame>
        <p:nvGraphicFramePr>
          <p:cNvPr id="73730" name="Object 2"/>
          <p:cNvGraphicFramePr>
            <a:graphicFrameLocks noChangeAspect="1"/>
          </p:cNvGraphicFramePr>
          <p:nvPr/>
        </p:nvGraphicFramePr>
        <p:xfrm>
          <a:off x="457200" y="1247775"/>
          <a:ext cx="8074025" cy="4605338"/>
        </p:xfrm>
        <a:graphic>
          <a:graphicData uri="http://schemas.openxmlformats.org/presentationml/2006/ole">
            <p:oleObj spid="_x0000_s4098" name="Worksheet" r:id="rId4" imgW="7686675" imgH="3629025" progId="Excel.Sheet.12">
              <p:embed/>
            </p:oleObj>
          </a:graphicData>
        </a:graphic>
      </p:graphicFrame>
      <p:sp>
        <p:nvSpPr>
          <p:cNvPr id="2" name="Title 1"/>
          <p:cNvSpPr>
            <a:spLocks noGrp="1"/>
          </p:cNvSpPr>
          <p:nvPr>
            <p:ph type="title"/>
          </p:nvPr>
        </p:nvSpPr>
        <p:spPr/>
        <p:txBody>
          <a:bodyPr/>
          <a:lstStyle/>
          <a:p>
            <a:pPr fontAlgn="auto">
              <a:spcAft>
                <a:spcPts val="0"/>
              </a:spcAft>
              <a:defRPr/>
            </a:pPr>
            <a:r>
              <a:rPr lang="en-US" dirty="0" smtClean="0"/>
              <a:t>HRIT/EMWIN Key Dates</a:t>
            </a:r>
            <a:endParaRPr lang="en-US" dirty="0"/>
          </a:p>
        </p:txBody>
      </p:sp>
      <p:sp>
        <p:nvSpPr>
          <p:cNvPr id="7373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EA2C770-8CEC-4EC3-8BD1-F7CA656103FF}" type="slidenum">
              <a:rPr lang="en-US" smtClean="0"/>
              <a:pPr fontAlgn="base">
                <a:spcBef>
                  <a:spcPct val="0"/>
                </a:spcBef>
                <a:spcAft>
                  <a:spcPct val="0"/>
                </a:spcAft>
              </a:pPr>
              <a:t>37</a:t>
            </a:fld>
            <a:endParaRPr lang="en-US" smtClean="0"/>
          </a:p>
        </p:txBody>
      </p:sp>
      <p:cxnSp>
        <p:nvCxnSpPr>
          <p:cNvPr id="239" name="Straight Connector 238"/>
          <p:cNvCxnSpPr>
            <a:cxnSpLocks noChangeAspect="1"/>
            <a:stCxn id="242" idx="1"/>
          </p:cNvCxnSpPr>
          <p:nvPr/>
        </p:nvCxnSpPr>
        <p:spPr>
          <a:xfrm rot="10800000" flipH="1" flipV="1">
            <a:off x="1615092" y="4010594"/>
            <a:ext cx="2271107" cy="2606"/>
          </a:xfrm>
          <a:prstGeom prst="line">
            <a:avLst/>
          </a:prstGeom>
          <a:ln w="63500" cap="rnd">
            <a:solidFill>
              <a:schemeClr val="accent1">
                <a:lumMod val="40000"/>
                <a:lumOff val="60000"/>
              </a:schemeClr>
            </a:solidFill>
            <a:bevel/>
          </a:ln>
        </p:spPr>
        <p:style>
          <a:lnRef idx="1">
            <a:schemeClr val="accent1"/>
          </a:lnRef>
          <a:fillRef idx="0">
            <a:schemeClr val="accent1"/>
          </a:fillRef>
          <a:effectRef idx="0">
            <a:schemeClr val="accent1"/>
          </a:effectRef>
          <a:fontRef idx="minor">
            <a:schemeClr val="tx1"/>
          </a:fontRef>
        </p:style>
      </p:cxnSp>
      <p:sp>
        <p:nvSpPr>
          <p:cNvPr id="240" name="Isosceles Triangle 239"/>
          <p:cNvSpPr/>
          <p:nvPr/>
        </p:nvSpPr>
        <p:spPr>
          <a:xfrm>
            <a:off x="3763930" y="3930501"/>
            <a:ext cx="182880" cy="182880"/>
          </a:xfrm>
          <a:prstGeom prst="triangle">
            <a:avLst/>
          </a:prstGeom>
          <a:solidFill>
            <a:schemeClr val="accent1">
              <a:lumMod val="20000"/>
              <a:lumOff val="80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201"/>
          <p:cNvGrpSpPr>
            <a:grpSpLocks/>
          </p:cNvGrpSpPr>
          <p:nvPr/>
        </p:nvGrpSpPr>
        <p:grpSpPr bwMode="auto">
          <a:xfrm>
            <a:off x="1447800" y="3722688"/>
            <a:ext cx="436563" cy="379412"/>
            <a:chOff x="3509874" y="4052889"/>
            <a:chExt cx="436281" cy="379137"/>
          </a:xfrm>
        </p:grpSpPr>
        <p:sp>
          <p:nvSpPr>
            <p:cNvPr id="242" name="Isosceles Triangle 241"/>
            <p:cNvSpPr/>
            <p:nvPr/>
          </p:nvSpPr>
          <p:spPr>
            <a:xfrm>
              <a:off x="3631339" y="4249146"/>
              <a:ext cx="182876" cy="182880"/>
            </a:xfrm>
            <a:prstGeom prst="triangle">
              <a:avLst/>
            </a:prstGeom>
            <a:solidFill>
              <a:schemeClr val="accent1">
                <a:lumMod val="20000"/>
                <a:lumOff val="80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3" name="TextBox 94"/>
            <p:cNvSpPr txBox="1"/>
            <p:nvPr/>
          </p:nvSpPr>
          <p:spPr bwMode="auto">
            <a:xfrm>
              <a:off x="3509874" y="4052889"/>
              <a:ext cx="436281" cy="245884"/>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000" dirty="0"/>
                <a:t>Start</a:t>
              </a:r>
            </a:p>
          </p:txBody>
        </p:sp>
      </p:grpSp>
      <p:sp>
        <p:nvSpPr>
          <p:cNvPr id="246" name="TextBox 92"/>
          <p:cNvSpPr txBox="1"/>
          <p:nvPr/>
        </p:nvSpPr>
        <p:spPr bwMode="auto">
          <a:xfrm>
            <a:off x="3276600" y="3722688"/>
            <a:ext cx="790575" cy="246062"/>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000" dirty="0"/>
              <a:t>Completion</a:t>
            </a:r>
          </a:p>
        </p:txBody>
      </p:sp>
      <p:sp>
        <p:nvSpPr>
          <p:cNvPr id="143" name="Isosceles Triangle 142"/>
          <p:cNvSpPr/>
          <p:nvPr/>
        </p:nvSpPr>
        <p:spPr bwMode="auto">
          <a:xfrm>
            <a:off x="2782824" y="4724400"/>
            <a:ext cx="182866" cy="182817"/>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5" name="TextBox 43"/>
          <p:cNvSpPr txBox="1"/>
          <p:nvPr/>
        </p:nvSpPr>
        <p:spPr bwMode="auto">
          <a:xfrm>
            <a:off x="2438400" y="4343400"/>
            <a:ext cx="838200" cy="430213"/>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US" b="1" dirty="0" smtClean="0"/>
              <a:t>End To End</a:t>
            </a:r>
          </a:p>
          <a:p>
            <a:pPr algn="ctr" fontAlgn="auto">
              <a:spcBef>
                <a:spcPts val="0"/>
              </a:spcBef>
              <a:spcAft>
                <a:spcPts val="0"/>
              </a:spcAft>
              <a:defRPr/>
            </a:pPr>
            <a:r>
              <a:rPr lang="en-US" b="1" dirty="0" smtClean="0"/>
              <a:t>Test</a:t>
            </a:r>
            <a:endParaRPr lang="en-US" sz="1000" b="1" dirty="0"/>
          </a:p>
        </p:txBody>
      </p:sp>
      <p:sp>
        <p:nvSpPr>
          <p:cNvPr id="133" name="Rectangle 132"/>
          <p:cNvSpPr/>
          <p:nvPr/>
        </p:nvSpPr>
        <p:spPr>
          <a:xfrm>
            <a:off x="1447800" y="1752600"/>
            <a:ext cx="2590800" cy="228600"/>
          </a:xfrm>
          <a:prstGeom prst="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GOES-13</a:t>
            </a:r>
          </a:p>
        </p:txBody>
      </p:sp>
      <p:sp>
        <p:nvSpPr>
          <p:cNvPr id="137" name="Rectangle 136"/>
          <p:cNvSpPr/>
          <p:nvPr/>
        </p:nvSpPr>
        <p:spPr>
          <a:xfrm>
            <a:off x="1447800" y="2465388"/>
            <a:ext cx="914400" cy="228600"/>
          </a:xfrm>
          <a:prstGeom prst="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GOES-11</a:t>
            </a:r>
          </a:p>
        </p:txBody>
      </p:sp>
      <p:sp>
        <p:nvSpPr>
          <p:cNvPr id="141" name="Rectangle 140"/>
          <p:cNvSpPr/>
          <p:nvPr/>
        </p:nvSpPr>
        <p:spPr>
          <a:xfrm>
            <a:off x="2362200" y="2465388"/>
            <a:ext cx="2971800" cy="228600"/>
          </a:xfrm>
          <a:prstGeom prst="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GOES-14</a:t>
            </a:r>
          </a:p>
        </p:txBody>
      </p:sp>
      <p:sp>
        <p:nvSpPr>
          <p:cNvPr id="142" name="Rectangle 141"/>
          <p:cNvSpPr/>
          <p:nvPr/>
        </p:nvSpPr>
        <p:spPr>
          <a:xfrm>
            <a:off x="304800" y="5867400"/>
            <a:ext cx="1828800" cy="228600"/>
          </a:xfrm>
          <a:prstGeom prst="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LRIT Capable GOES</a:t>
            </a:r>
          </a:p>
        </p:txBody>
      </p:sp>
      <p:sp>
        <p:nvSpPr>
          <p:cNvPr id="144" name="Rectangle 143"/>
          <p:cNvSpPr/>
          <p:nvPr/>
        </p:nvSpPr>
        <p:spPr>
          <a:xfrm>
            <a:off x="304800" y="6096000"/>
            <a:ext cx="1828800" cy="242888"/>
          </a:xfrm>
          <a:prstGeom prst="rect">
            <a:avLst/>
          </a:prstGeom>
          <a:gradFill>
            <a:gsLst>
              <a:gs pos="0">
                <a:srgbClr val="FFF200"/>
              </a:gs>
              <a:gs pos="45000">
                <a:srgbClr val="FF7A00"/>
              </a:gs>
              <a:gs pos="70000">
                <a:srgbClr val="FF0300"/>
              </a:gs>
              <a:gs pos="100000">
                <a:srgbClr val="4D0808"/>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a:solidFill>
                  <a:schemeClr val="tx1"/>
                </a:solidFill>
              </a:rPr>
              <a:t>HRIT Capable GOES</a:t>
            </a:r>
            <a:endParaRPr lang="en-US" sz="1600" b="1" dirty="0">
              <a:solidFill>
                <a:schemeClr val="tx1"/>
              </a:solidFill>
            </a:endParaRPr>
          </a:p>
        </p:txBody>
      </p:sp>
      <p:sp>
        <p:nvSpPr>
          <p:cNvPr id="146" name="Rectangle 145"/>
          <p:cNvSpPr/>
          <p:nvPr/>
        </p:nvSpPr>
        <p:spPr>
          <a:xfrm>
            <a:off x="3886200" y="1752600"/>
            <a:ext cx="3124200" cy="228600"/>
          </a:xfrm>
          <a:prstGeom prst="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GOES-15</a:t>
            </a:r>
          </a:p>
        </p:txBody>
      </p:sp>
      <p:sp>
        <p:nvSpPr>
          <p:cNvPr id="167" name="Rectangle 166"/>
          <p:cNvSpPr/>
          <p:nvPr/>
        </p:nvSpPr>
        <p:spPr>
          <a:xfrm>
            <a:off x="5303838" y="2465388"/>
            <a:ext cx="3352800" cy="228600"/>
          </a:xfrm>
          <a:prstGeom prst="rect">
            <a:avLst/>
          </a:prstGeom>
          <a:gradFill>
            <a:gsLst>
              <a:gs pos="0">
                <a:srgbClr val="FFF200"/>
              </a:gs>
              <a:gs pos="45000">
                <a:srgbClr val="FF7A00"/>
              </a:gs>
              <a:gs pos="70000">
                <a:srgbClr val="FF0300"/>
              </a:gs>
              <a:gs pos="100000">
                <a:srgbClr val="4D0808"/>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GOES-R</a:t>
            </a:r>
            <a:endParaRPr lang="en-US" sz="1050" b="1" dirty="0">
              <a:solidFill>
                <a:schemeClr val="tx1"/>
              </a:solidFill>
            </a:endParaRPr>
          </a:p>
        </p:txBody>
      </p:sp>
      <p:sp>
        <p:nvSpPr>
          <p:cNvPr id="170" name="Rectangle 169"/>
          <p:cNvSpPr/>
          <p:nvPr/>
        </p:nvSpPr>
        <p:spPr>
          <a:xfrm>
            <a:off x="6994525" y="1752600"/>
            <a:ext cx="1676400" cy="228600"/>
          </a:xfrm>
          <a:prstGeom prst="rect">
            <a:avLst/>
          </a:prstGeom>
          <a:gradFill>
            <a:gsLst>
              <a:gs pos="0">
                <a:srgbClr val="FFF200"/>
              </a:gs>
              <a:gs pos="45000">
                <a:srgbClr val="FF7A00"/>
              </a:gs>
              <a:gs pos="70000">
                <a:srgbClr val="FF0300"/>
              </a:gs>
              <a:gs pos="100000">
                <a:srgbClr val="4D0808"/>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GOES-S</a:t>
            </a:r>
          </a:p>
        </p:txBody>
      </p:sp>
      <p:sp>
        <p:nvSpPr>
          <p:cNvPr id="173" name="Right Arrow 172"/>
          <p:cNvSpPr/>
          <p:nvPr/>
        </p:nvSpPr>
        <p:spPr>
          <a:xfrm>
            <a:off x="8524875" y="1671638"/>
            <a:ext cx="304800" cy="393700"/>
          </a:xfrm>
          <a:prstGeom prst="rightArrow">
            <a:avLst>
              <a:gd name="adj1" fmla="val 55795"/>
              <a:gd name="adj2" fmla="val 50000"/>
            </a:avLst>
          </a:prstGeom>
          <a:gradFill>
            <a:gsLst>
              <a:gs pos="0">
                <a:srgbClr val="FFF200"/>
              </a:gs>
              <a:gs pos="45000">
                <a:srgbClr val="FF7A00"/>
              </a:gs>
              <a:gs pos="70000">
                <a:srgbClr val="FF0300"/>
              </a:gs>
              <a:gs pos="100000">
                <a:srgbClr val="4D0808"/>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solidFill>
                <a:schemeClr val="tx1"/>
              </a:solidFill>
            </a:endParaRPr>
          </a:p>
        </p:txBody>
      </p:sp>
      <p:sp>
        <p:nvSpPr>
          <p:cNvPr id="176" name="Right Arrow 175"/>
          <p:cNvSpPr/>
          <p:nvPr/>
        </p:nvSpPr>
        <p:spPr>
          <a:xfrm>
            <a:off x="8529638" y="2376488"/>
            <a:ext cx="304800" cy="401637"/>
          </a:xfrm>
          <a:prstGeom prst="rightArrow">
            <a:avLst>
              <a:gd name="adj1" fmla="val 54897"/>
              <a:gd name="adj2" fmla="val 54167"/>
            </a:avLst>
          </a:prstGeom>
          <a:gradFill>
            <a:gsLst>
              <a:gs pos="0">
                <a:srgbClr val="FFF200"/>
              </a:gs>
              <a:gs pos="45000">
                <a:srgbClr val="FF7A00"/>
              </a:gs>
              <a:gs pos="70000">
                <a:srgbClr val="FF0300"/>
              </a:gs>
              <a:gs pos="100000">
                <a:srgbClr val="4D0808"/>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solidFill>
                <a:schemeClr val="tx1"/>
              </a:solidFill>
            </a:endParaRPr>
          </a:p>
        </p:txBody>
      </p:sp>
      <p:grpSp>
        <p:nvGrpSpPr>
          <p:cNvPr id="4" name="Group 188"/>
          <p:cNvGrpSpPr>
            <a:grpSpLocks/>
          </p:cNvGrpSpPr>
          <p:nvPr/>
        </p:nvGrpSpPr>
        <p:grpSpPr bwMode="auto">
          <a:xfrm>
            <a:off x="3937000" y="5181600"/>
            <a:ext cx="838200" cy="563563"/>
            <a:chOff x="3948752" y="2819400"/>
            <a:chExt cx="838200" cy="563817"/>
          </a:xfrm>
        </p:grpSpPr>
        <p:sp>
          <p:nvSpPr>
            <p:cNvPr id="179" name="Isosceles Triangle 178"/>
            <p:cNvSpPr/>
            <p:nvPr/>
          </p:nvSpPr>
          <p:spPr bwMode="auto">
            <a:xfrm>
              <a:off x="4316104" y="3200400"/>
              <a:ext cx="182866" cy="182817"/>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2" name="TextBox 43"/>
            <p:cNvSpPr txBox="1"/>
            <p:nvPr/>
          </p:nvSpPr>
          <p:spPr bwMode="auto">
            <a:xfrm>
              <a:off x="3948752" y="2819400"/>
              <a:ext cx="838200" cy="430407"/>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US" b="1" dirty="0" smtClean="0"/>
                <a:t>GOES-R Launch</a:t>
              </a:r>
              <a:endParaRPr lang="en-US" b="1" dirty="0"/>
            </a:p>
          </p:txBody>
        </p:sp>
      </p:grpSp>
      <p:grpSp>
        <p:nvGrpSpPr>
          <p:cNvPr id="5" name="Group 189"/>
          <p:cNvGrpSpPr>
            <a:grpSpLocks/>
          </p:cNvGrpSpPr>
          <p:nvPr/>
        </p:nvGrpSpPr>
        <p:grpSpPr bwMode="auto">
          <a:xfrm>
            <a:off x="4787900" y="5181600"/>
            <a:ext cx="838200" cy="563563"/>
            <a:chOff x="3948752" y="2819400"/>
            <a:chExt cx="838200" cy="563817"/>
          </a:xfrm>
        </p:grpSpPr>
        <p:sp>
          <p:nvSpPr>
            <p:cNvPr id="191" name="Isosceles Triangle 190"/>
            <p:cNvSpPr/>
            <p:nvPr/>
          </p:nvSpPr>
          <p:spPr bwMode="auto">
            <a:xfrm>
              <a:off x="4316104" y="3200400"/>
              <a:ext cx="182866" cy="182817"/>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2" name="TextBox 43"/>
            <p:cNvSpPr txBox="1"/>
            <p:nvPr/>
          </p:nvSpPr>
          <p:spPr bwMode="auto">
            <a:xfrm>
              <a:off x="3948752" y="2819400"/>
              <a:ext cx="838200" cy="430407"/>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US" b="1" dirty="0" smtClean="0"/>
                <a:t>GOES-S Launch</a:t>
              </a:r>
              <a:endParaRPr lang="en-US" b="1" dirty="0"/>
            </a:p>
          </p:txBody>
        </p:sp>
      </p:grpSp>
      <p:sp>
        <p:nvSpPr>
          <p:cNvPr id="193" name="Isosceles Triangle 192"/>
          <p:cNvSpPr/>
          <p:nvPr/>
        </p:nvSpPr>
        <p:spPr bwMode="auto">
          <a:xfrm>
            <a:off x="2764808" y="3956712"/>
            <a:ext cx="182866" cy="182817"/>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 name="TextBox 43"/>
          <p:cNvSpPr txBox="1"/>
          <p:nvPr/>
        </p:nvSpPr>
        <p:spPr bwMode="auto">
          <a:xfrm>
            <a:off x="2514600" y="3581400"/>
            <a:ext cx="838200" cy="430213"/>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US" b="1" dirty="0" smtClean="0"/>
              <a:t>GOES-R GS I/F Ready</a:t>
            </a:r>
            <a:endParaRPr lang="en-US" sz="1000" b="1" dirty="0"/>
          </a:p>
        </p:txBody>
      </p:sp>
      <p:grpSp>
        <p:nvGrpSpPr>
          <p:cNvPr id="6" name="Group 214"/>
          <p:cNvGrpSpPr>
            <a:grpSpLocks/>
          </p:cNvGrpSpPr>
          <p:nvPr/>
        </p:nvGrpSpPr>
        <p:grpSpPr bwMode="auto">
          <a:xfrm>
            <a:off x="6083300" y="5181600"/>
            <a:ext cx="838200" cy="563563"/>
            <a:chOff x="3948752" y="2819400"/>
            <a:chExt cx="838200" cy="563817"/>
          </a:xfrm>
        </p:grpSpPr>
        <p:sp>
          <p:nvSpPr>
            <p:cNvPr id="218" name="Isosceles Triangle 217"/>
            <p:cNvSpPr/>
            <p:nvPr/>
          </p:nvSpPr>
          <p:spPr bwMode="auto">
            <a:xfrm>
              <a:off x="4316104" y="3200400"/>
              <a:ext cx="182866" cy="182817"/>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1" name="TextBox 43"/>
            <p:cNvSpPr txBox="1"/>
            <p:nvPr/>
          </p:nvSpPr>
          <p:spPr bwMode="auto">
            <a:xfrm>
              <a:off x="3948752" y="2819400"/>
              <a:ext cx="838200" cy="430407"/>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US" b="1" dirty="0" smtClean="0"/>
                <a:t>GOES-T Launch</a:t>
              </a:r>
              <a:endParaRPr lang="en-US" b="1" dirty="0"/>
            </a:p>
          </p:txBody>
        </p:sp>
      </p:grpSp>
      <p:sp>
        <p:nvSpPr>
          <p:cNvPr id="233" name="Rectangle 232"/>
          <p:cNvSpPr/>
          <p:nvPr/>
        </p:nvSpPr>
        <p:spPr>
          <a:xfrm>
            <a:off x="1447800" y="3200400"/>
            <a:ext cx="5548313" cy="228600"/>
          </a:xfrm>
          <a:prstGeom prst="rect">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Operational</a:t>
            </a:r>
            <a:endParaRPr lang="en-US" sz="1050" b="1" dirty="0">
              <a:solidFill>
                <a:schemeClr val="tx1"/>
              </a:solidFill>
            </a:endParaRPr>
          </a:p>
        </p:txBody>
      </p:sp>
      <p:sp>
        <p:nvSpPr>
          <p:cNvPr id="234" name="Rectangle 233"/>
          <p:cNvSpPr/>
          <p:nvPr/>
        </p:nvSpPr>
        <p:spPr>
          <a:xfrm>
            <a:off x="5303838" y="3978275"/>
            <a:ext cx="3429000" cy="228600"/>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Operational Need</a:t>
            </a:r>
          </a:p>
        </p:txBody>
      </p:sp>
      <p:sp>
        <p:nvSpPr>
          <p:cNvPr id="241" name="Right Arrow 240"/>
          <p:cNvSpPr/>
          <p:nvPr/>
        </p:nvSpPr>
        <p:spPr>
          <a:xfrm>
            <a:off x="8529638" y="3890963"/>
            <a:ext cx="285750" cy="403225"/>
          </a:xfrm>
          <a:prstGeom prst="rightArrow">
            <a:avLst>
              <a:gd name="adj1" fmla="val 53156"/>
              <a:gd name="adj2" fmla="val 50000"/>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solidFill>
                <a:schemeClr val="tx1"/>
              </a:solidFill>
            </a:endParaRPr>
          </a:p>
        </p:txBody>
      </p:sp>
      <p:grpSp>
        <p:nvGrpSpPr>
          <p:cNvPr id="7" name="Group 248"/>
          <p:cNvGrpSpPr>
            <a:grpSpLocks/>
          </p:cNvGrpSpPr>
          <p:nvPr/>
        </p:nvGrpSpPr>
        <p:grpSpPr bwMode="auto">
          <a:xfrm>
            <a:off x="3657600" y="4343400"/>
            <a:ext cx="838200" cy="563563"/>
            <a:chOff x="4024952" y="2819400"/>
            <a:chExt cx="838200" cy="563817"/>
          </a:xfrm>
        </p:grpSpPr>
        <p:sp>
          <p:nvSpPr>
            <p:cNvPr id="252" name="Isosceles Triangle 251"/>
            <p:cNvSpPr/>
            <p:nvPr/>
          </p:nvSpPr>
          <p:spPr bwMode="auto">
            <a:xfrm>
              <a:off x="4316104" y="3200400"/>
              <a:ext cx="182866" cy="182817"/>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4" name="TextBox 43"/>
            <p:cNvSpPr txBox="1"/>
            <p:nvPr/>
          </p:nvSpPr>
          <p:spPr bwMode="auto">
            <a:xfrm>
              <a:off x="4024952" y="2819400"/>
              <a:ext cx="838200" cy="430407"/>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US" b="1" dirty="0" smtClean="0"/>
                <a:t>Operations</a:t>
              </a:r>
            </a:p>
            <a:p>
              <a:pPr algn="ctr" fontAlgn="auto">
                <a:spcBef>
                  <a:spcPts val="0"/>
                </a:spcBef>
                <a:spcAft>
                  <a:spcPts val="0"/>
                </a:spcAft>
                <a:defRPr/>
              </a:pPr>
              <a:r>
                <a:rPr lang="en-US" b="1" dirty="0" smtClean="0"/>
                <a:t>Testing</a:t>
              </a:r>
              <a:endParaRPr lang="en-US" b="1" dirty="0"/>
            </a:p>
          </p:txBody>
        </p:sp>
      </p:grpSp>
      <p:grpSp>
        <p:nvGrpSpPr>
          <p:cNvPr id="8" name="Group 267"/>
          <p:cNvGrpSpPr>
            <a:grpSpLocks/>
          </p:cNvGrpSpPr>
          <p:nvPr/>
        </p:nvGrpSpPr>
        <p:grpSpPr bwMode="auto">
          <a:xfrm>
            <a:off x="4267200" y="4203700"/>
            <a:ext cx="838200" cy="715963"/>
            <a:chOff x="4101152" y="2667000"/>
            <a:chExt cx="838200" cy="716217"/>
          </a:xfrm>
        </p:grpSpPr>
        <p:sp>
          <p:nvSpPr>
            <p:cNvPr id="271" name="Isosceles Triangle 270"/>
            <p:cNvSpPr/>
            <p:nvPr/>
          </p:nvSpPr>
          <p:spPr bwMode="auto">
            <a:xfrm>
              <a:off x="4316104" y="3200400"/>
              <a:ext cx="182866" cy="182817"/>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4" name="TextBox 43"/>
            <p:cNvSpPr txBox="1"/>
            <p:nvPr/>
          </p:nvSpPr>
          <p:spPr bwMode="auto">
            <a:xfrm>
              <a:off x="4101152" y="2667000"/>
              <a:ext cx="838200" cy="600288"/>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US" b="1" dirty="0" smtClean="0"/>
                <a:t>Post-Launch Testing</a:t>
              </a:r>
              <a:endParaRPr lang="en-US" b="1" dirty="0"/>
            </a:p>
          </p:txBody>
        </p:sp>
      </p:grpSp>
      <p:sp>
        <p:nvSpPr>
          <p:cNvPr id="73767" name="Rectangle 5" descr="25%"/>
          <p:cNvSpPr>
            <a:spLocks noChangeArrowheads="1"/>
          </p:cNvSpPr>
          <p:nvPr/>
        </p:nvSpPr>
        <p:spPr bwMode="auto">
          <a:xfrm>
            <a:off x="5334000" y="5867400"/>
            <a:ext cx="1524000" cy="762000"/>
          </a:xfrm>
          <a:prstGeom prst="rect">
            <a:avLst/>
          </a:prstGeom>
          <a:pattFill prst="pct25">
            <a:fgClr>
              <a:srgbClr val="000000">
                <a:alpha val="50195"/>
              </a:srgbClr>
            </a:fgClr>
            <a:bgClr>
              <a:srgbClr val="FFFFFF">
                <a:alpha val="50195"/>
              </a:srgbClr>
            </a:bgClr>
          </a:pattFill>
          <a:ln w="9525">
            <a:solidFill>
              <a:srgbClr val="000000"/>
            </a:solidFill>
            <a:miter lim="800000"/>
            <a:headEnd/>
            <a:tailEnd/>
          </a:ln>
        </p:spPr>
        <p:txBody>
          <a:bodyPr tIns="0" bIns="0"/>
          <a:lstStyle/>
          <a:p>
            <a:r>
              <a:rPr lang="en-US" sz="1600" b="1" dirty="0" smtClean="0">
                <a:latin typeface="Calibri" pitchFamily="34" charset="0"/>
              </a:rPr>
              <a:t>HRIT/EMWIN overlap with LRIT &amp; EMWIN</a:t>
            </a:r>
            <a:endParaRPr lang="en-US" sz="1600" b="1" dirty="0">
              <a:latin typeface="Calibri" pitchFamily="34" charset="0"/>
            </a:endParaRPr>
          </a:p>
        </p:txBody>
      </p:sp>
      <p:sp>
        <p:nvSpPr>
          <p:cNvPr id="47" name="Rectangle 5" descr="25%"/>
          <p:cNvSpPr>
            <a:spLocks noChangeArrowheads="1"/>
          </p:cNvSpPr>
          <p:nvPr/>
        </p:nvSpPr>
        <p:spPr bwMode="auto">
          <a:xfrm>
            <a:off x="7010400" y="5867400"/>
            <a:ext cx="1524000" cy="762000"/>
          </a:xfrm>
          <a:prstGeom prst="rect">
            <a:avLst/>
          </a:prstGeom>
          <a:solidFill>
            <a:schemeClr val="accent3">
              <a:lumMod val="40000"/>
              <a:lumOff val="60000"/>
            </a:schemeClr>
          </a:solidFill>
          <a:ln w="9525">
            <a:solidFill>
              <a:srgbClr val="000000"/>
            </a:solidFill>
            <a:miter lim="800000"/>
            <a:headEnd/>
            <a:tailEnd/>
          </a:ln>
        </p:spPr>
        <p:txBody>
          <a:bodyPr tIns="0" bIns="0"/>
          <a:lstStyle/>
          <a:p>
            <a:pPr fontAlgn="auto">
              <a:spcBef>
                <a:spcPts val="0"/>
              </a:spcBef>
              <a:spcAft>
                <a:spcPts val="0"/>
              </a:spcAft>
              <a:defRPr/>
            </a:pPr>
            <a:r>
              <a:rPr lang="en-US" sz="1600" b="1" dirty="0" smtClean="0">
                <a:latin typeface="+mn-lt"/>
              </a:rPr>
              <a:t>HRIT/EMWIN Exclusive</a:t>
            </a:r>
            <a:endParaRPr lang="en-US" sz="1600" b="1" dirty="0">
              <a:latin typeface="+mn-lt"/>
            </a:endParaRPr>
          </a:p>
        </p:txBody>
      </p:sp>
      <p:sp>
        <p:nvSpPr>
          <p:cNvPr id="48" name="Date Placeholder 47"/>
          <p:cNvSpPr>
            <a:spLocks noGrp="1"/>
          </p:cNvSpPr>
          <p:nvPr>
            <p:ph type="dt" sz="half" idx="10"/>
          </p:nvPr>
        </p:nvSpPr>
        <p:spPr/>
        <p:txBody>
          <a:bodyPr/>
          <a:lstStyle/>
          <a:p>
            <a:pPr>
              <a:defRPr/>
            </a:pPr>
            <a:r>
              <a:rPr lang="en-US" smtClean="0"/>
              <a:t>October 19-21, 2011</a:t>
            </a:r>
            <a:endParaRPr lang="en-US"/>
          </a:p>
        </p:txBody>
      </p:sp>
      <p:sp>
        <p:nvSpPr>
          <p:cNvPr id="49" name="Footer Placeholder 48"/>
          <p:cNvSpPr>
            <a:spLocks noGrp="1"/>
          </p:cNvSpPr>
          <p:nvPr>
            <p:ph type="ftr" sz="quarter" idx="11"/>
          </p:nvPr>
        </p:nvSpPr>
        <p:spPr/>
        <p:txBody>
          <a:bodyPr/>
          <a:lstStyle/>
          <a:p>
            <a:pPr>
              <a:defRPr/>
            </a:pPr>
            <a:r>
              <a:rPr lang="en-US" smtClean="0"/>
              <a:t>HRIT/EMWIN: The Evolution of LRIT and EMWIN</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GOES-R Imagery</a:t>
            </a:r>
            <a:endParaRPr lang="en-US" dirty="0"/>
          </a:p>
        </p:txBody>
      </p:sp>
      <p:sp>
        <p:nvSpPr>
          <p:cNvPr id="8" name="Subtitle 7"/>
          <p:cNvSpPr>
            <a:spLocks noGrp="1"/>
          </p:cNvSpPr>
          <p:nvPr>
            <p:ph type="subTitle" idx="1"/>
          </p:nvPr>
        </p:nvSpPr>
        <p:spPr/>
        <p:txBody>
          <a:bodyPr/>
          <a:lstStyle/>
          <a:p>
            <a:r>
              <a:rPr lang="en-US" dirty="0" smtClean="0"/>
              <a:t>GOES-R imagery broadcast defined by user needs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Every GOES image</a:t>
            </a:r>
          </a:p>
          <a:p>
            <a:pPr lvl="1"/>
            <a:r>
              <a:rPr lang="en-US" dirty="0" smtClean="0"/>
              <a:t>Full disk every 3 hours</a:t>
            </a:r>
          </a:p>
          <a:p>
            <a:pPr lvl="1"/>
            <a:r>
              <a:rPr lang="en-US" dirty="0" smtClean="0"/>
              <a:t>Northern Hemisphere every 30 minutes</a:t>
            </a:r>
          </a:p>
          <a:p>
            <a:pPr lvl="1"/>
            <a:r>
              <a:rPr lang="en-US" dirty="0" smtClean="0"/>
              <a:t>Southern Hemisphere every 30 minutes</a:t>
            </a:r>
          </a:p>
          <a:p>
            <a:pPr lvl="1"/>
            <a:r>
              <a:rPr lang="en-US" dirty="0" smtClean="0"/>
              <a:t>Continental United States (CONUS) every 30 minutes</a:t>
            </a:r>
          </a:p>
          <a:p>
            <a:r>
              <a:rPr lang="en-US" dirty="0" smtClean="0"/>
              <a:t>Three channels:</a:t>
            </a:r>
          </a:p>
          <a:p>
            <a:endParaRPr lang="en-US" dirty="0" smtClean="0"/>
          </a:p>
          <a:p>
            <a:endParaRPr lang="en-US" dirty="0" smtClean="0"/>
          </a:p>
          <a:p>
            <a:endParaRPr lang="en-US" dirty="0" smtClean="0"/>
          </a:p>
          <a:p>
            <a:endParaRPr lang="en-US" dirty="0" smtClean="0"/>
          </a:p>
          <a:p>
            <a:r>
              <a:rPr lang="en-US" dirty="0" smtClean="0"/>
              <a:t>4km resolution</a:t>
            </a:r>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39</a:t>
            </a:fld>
            <a:endParaRPr lang="en-US" dirty="0"/>
          </a:p>
        </p:txBody>
      </p:sp>
      <p:sp>
        <p:nvSpPr>
          <p:cNvPr id="6" name="Title 5"/>
          <p:cNvSpPr>
            <a:spLocks noGrp="1"/>
          </p:cNvSpPr>
          <p:nvPr>
            <p:ph type="title"/>
          </p:nvPr>
        </p:nvSpPr>
        <p:spPr/>
        <p:txBody>
          <a:bodyPr/>
          <a:lstStyle/>
          <a:p>
            <a:r>
              <a:rPr lang="en-US" dirty="0" smtClean="0"/>
              <a:t>Current Broadcast</a:t>
            </a:r>
            <a:endParaRPr lang="en-US" dirty="0"/>
          </a:p>
        </p:txBody>
      </p:sp>
      <p:graphicFrame>
        <p:nvGraphicFramePr>
          <p:cNvPr id="10" name="Table 9"/>
          <p:cNvGraphicFramePr>
            <a:graphicFrameLocks noGrp="1"/>
          </p:cNvGraphicFramePr>
          <p:nvPr/>
        </p:nvGraphicFramePr>
        <p:xfrm>
          <a:off x="2590800" y="3581400"/>
          <a:ext cx="5196840" cy="1447800"/>
        </p:xfrm>
        <a:graphic>
          <a:graphicData uri="http://schemas.openxmlformats.org/drawingml/2006/table">
            <a:tbl>
              <a:tblPr firstRow="1" bandRow="1">
                <a:tableStyleId>{5C22544A-7EE6-4342-B048-85BDC9FD1C3A}</a:tableStyleId>
              </a:tblPr>
              <a:tblGrid>
                <a:gridCol w="1732280"/>
                <a:gridCol w="1732280"/>
                <a:gridCol w="1732280"/>
              </a:tblGrid>
              <a:tr h="579120">
                <a:tc>
                  <a:txBody>
                    <a:bodyPr/>
                    <a:lstStyle/>
                    <a:p>
                      <a:pPr marL="0" marR="0" algn="ctr">
                        <a:spcBef>
                          <a:spcPts val="0"/>
                        </a:spcBef>
                        <a:spcAft>
                          <a:spcPts val="0"/>
                        </a:spcAft>
                      </a:pPr>
                      <a:r>
                        <a:rPr lang="en-US" sz="1600" dirty="0"/>
                        <a:t>Channel Number</a:t>
                      </a:r>
                      <a:endParaRPr lang="en-US" sz="16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a:t>Description</a:t>
                      </a:r>
                      <a:endParaRPr lang="en-US" sz="16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a:t>Wavelength Range (µm)</a:t>
                      </a:r>
                      <a:endParaRPr lang="en-US" sz="1600" dirty="0">
                        <a:latin typeface="Arial"/>
                        <a:ea typeface="Times New Roman"/>
                        <a:cs typeface="Times New Roman"/>
                      </a:endParaRPr>
                    </a:p>
                  </a:txBody>
                  <a:tcPr marL="68580" marR="68580" marT="0" marB="0" anchor="ctr"/>
                </a:tc>
              </a:tr>
              <a:tr h="289560">
                <a:tc>
                  <a:txBody>
                    <a:bodyPr/>
                    <a:lstStyle/>
                    <a:p>
                      <a:pPr marL="0" marR="0" algn="ctr">
                        <a:spcBef>
                          <a:spcPts val="0"/>
                        </a:spcBef>
                        <a:spcAft>
                          <a:spcPts val="0"/>
                        </a:spcAft>
                      </a:pPr>
                      <a:r>
                        <a:rPr lang="en-US" sz="1600"/>
                        <a:t>1</a:t>
                      </a:r>
                      <a:endParaRPr lang="en-US" sz="1600">
                        <a:latin typeface="Arial"/>
                        <a:ea typeface="Times New Roman"/>
                        <a:cs typeface="Times New Roman"/>
                      </a:endParaRPr>
                    </a:p>
                  </a:txBody>
                  <a:tcPr marL="68580" marR="68580" marT="0" marB="0"/>
                </a:tc>
                <a:tc>
                  <a:txBody>
                    <a:bodyPr/>
                    <a:lstStyle/>
                    <a:p>
                      <a:pPr marL="0" marR="0">
                        <a:spcBef>
                          <a:spcPts val="0"/>
                        </a:spcBef>
                        <a:spcAft>
                          <a:spcPts val="0"/>
                        </a:spcAft>
                      </a:pPr>
                      <a:r>
                        <a:rPr lang="en-US" sz="1600"/>
                        <a:t>Visible</a:t>
                      </a:r>
                      <a:endParaRPr lang="en-US" sz="1600">
                        <a:latin typeface="Arial"/>
                        <a:ea typeface="Times New Roman"/>
                        <a:cs typeface="Times New Roman"/>
                      </a:endParaRPr>
                    </a:p>
                  </a:txBody>
                  <a:tcPr marL="68580" marR="68580" marT="0" marB="0"/>
                </a:tc>
                <a:tc>
                  <a:txBody>
                    <a:bodyPr/>
                    <a:lstStyle/>
                    <a:p>
                      <a:pPr marL="0" marR="0">
                        <a:spcBef>
                          <a:spcPts val="0"/>
                        </a:spcBef>
                        <a:spcAft>
                          <a:spcPts val="0"/>
                        </a:spcAft>
                      </a:pPr>
                      <a:r>
                        <a:rPr lang="en-US" sz="1600" dirty="0"/>
                        <a:t>0.55-0.75</a:t>
                      </a:r>
                      <a:endParaRPr lang="en-US" sz="1600" dirty="0">
                        <a:latin typeface="Arial"/>
                        <a:ea typeface="Times New Roman"/>
                        <a:cs typeface="Times New Roman"/>
                      </a:endParaRPr>
                    </a:p>
                  </a:txBody>
                  <a:tcPr marL="68580" marR="68580" marT="0" marB="0"/>
                </a:tc>
              </a:tr>
              <a:tr h="289560">
                <a:tc>
                  <a:txBody>
                    <a:bodyPr/>
                    <a:lstStyle/>
                    <a:p>
                      <a:pPr marL="0" marR="0" algn="ctr">
                        <a:spcBef>
                          <a:spcPts val="0"/>
                        </a:spcBef>
                        <a:spcAft>
                          <a:spcPts val="0"/>
                        </a:spcAft>
                      </a:pPr>
                      <a:r>
                        <a:rPr lang="en-US" sz="1600" dirty="0"/>
                        <a:t>3</a:t>
                      </a:r>
                      <a:endParaRPr lang="en-US" sz="1600" dirty="0">
                        <a:latin typeface="Arial"/>
                        <a:ea typeface="Times New Roman"/>
                        <a:cs typeface="Times New Roman"/>
                      </a:endParaRPr>
                    </a:p>
                  </a:txBody>
                  <a:tcPr marL="68580" marR="68580" marT="0" marB="0"/>
                </a:tc>
                <a:tc>
                  <a:txBody>
                    <a:bodyPr/>
                    <a:lstStyle/>
                    <a:p>
                      <a:pPr marL="0" marR="0">
                        <a:spcBef>
                          <a:spcPts val="0"/>
                        </a:spcBef>
                        <a:spcAft>
                          <a:spcPts val="0"/>
                        </a:spcAft>
                      </a:pPr>
                      <a:r>
                        <a:rPr lang="en-US" sz="1600"/>
                        <a:t>Moisture</a:t>
                      </a:r>
                      <a:endParaRPr lang="en-US" sz="1600">
                        <a:latin typeface="Arial"/>
                        <a:ea typeface="Times New Roman"/>
                        <a:cs typeface="Times New Roman"/>
                      </a:endParaRPr>
                    </a:p>
                  </a:txBody>
                  <a:tcPr marL="68580" marR="68580" marT="0" marB="0"/>
                </a:tc>
                <a:tc>
                  <a:txBody>
                    <a:bodyPr/>
                    <a:lstStyle/>
                    <a:p>
                      <a:pPr marL="0" marR="0">
                        <a:spcBef>
                          <a:spcPts val="0"/>
                        </a:spcBef>
                        <a:spcAft>
                          <a:spcPts val="0"/>
                        </a:spcAft>
                      </a:pPr>
                      <a:r>
                        <a:rPr lang="en-US" sz="1600"/>
                        <a:t>6.50-7.00</a:t>
                      </a:r>
                      <a:endParaRPr lang="en-US" sz="1600">
                        <a:latin typeface="Arial"/>
                        <a:ea typeface="Times New Roman"/>
                        <a:cs typeface="Times New Roman"/>
                      </a:endParaRPr>
                    </a:p>
                  </a:txBody>
                  <a:tcPr marL="68580" marR="68580" marT="0" marB="0"/>
                </a:tc>
              </a:tr>
              <a:tr h="289560">
                <a:tc>
                  <a:txBody>
                    <a:bodyPr/>
                    <a:lstStyle/>
                    <a:p>
                      <a:pPr marL="0" marR="0" algn="ctr">
                        <a:spcBef>
                          <a:spcPts val="0"/>
                        </a:spcBef>
                        <a:spcAft>
                          <a:spcPts val="0"/>
                        </a:spcAft>
                      </a:pPr>
                      <a:r>
                        <a:rPr lang="en-US" sz="1600" dirty="0"/>
                        <a:t>5</a:t>
                      </a:r>
                      <a:endParaRPr lang="en-US" sz="1600" dirty="0">
                        <a:latin typeface="Arial"/>
                        <a:ea typeface="Times New Roman"/>
                        <a:cs typeface="Times New Roman"/>
                      </a:endParaRPr>
                    </a:p>
                  </a:txBody>
                  <a:tcPr marL="68580" marR="68580" marT="0" marB="0"/>
                </a:tc>
                <a:tc>
                  <a:txBody>
                    <a:bodyPr/>
                    <a:lstStyle/>
                    <a:p>
                      <a:pPr marL="0" marR="0">
                        <a:spcBef>
                          <a:spcPts val="0"/>
                        </a:spcBef>
                        <a:spcAft>
                          <a:spcPts val="0"/>
                        </a:spcAft>
                      </a:pPr>
                      <a:r>
                        <a:rPr lang="en-US" sz="1600" dirty="0"/>
                        <a:t>Infrared-2</a:t>
                      </a:r>
                      <a:endParaRPr lang="en-US" sz="1600" dirty="0">
                        <a:latin typeface="Arial"/>
                        <a:ea typeface="Times New Roman"/>
                        <a:cs typeface="Times New Roman"/>
                      </a:endParaRPr>
                    </a:p>
                  </a:txBody>
                  <a:tcPr marL="68580" marR="68580" marT="0" marB="0"/>
                </a:tc>
                <a:tc>
                  <a:txBody>
                    <a:bodyPr/>
                    <a:lstStyle/>
                    <a:p>
                      <a:pPr marL="0" marR="0">
                        <a:spcBef>
                          <a:spcPts val="0"/>
                        </a:spcBef>
                        <a:spcAft>
                          <a:spcPts val="0"/>
                        </a:spcAft>
                      </a:pPr>
                      <a:r>
                        <a:rPr lang="en-US" sz="1600" dirty="0"/>
                        <a:t>11.50-12.50</a:t>
                      </a:r>
                      <a:endParaRPr lang="en-US" sz="1600" dirty="0">
                        <a:latin typeface="Arial"/>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p>
            <a:fld id="{1DFDA52B-2A4C-4B0A-8895-8F798AC8F3C4}" type="slidenum">
              <a:rPr lang="en-US" smtClean="0"/>
              <a:pPr/>
              <a:t>4</a:t>
            </a:fld>
            <a:endParaRPr lang="en-US" smtClean="0"/>
          </a:p>
        </p:txBody>
      </p:sp>
      <p:sp>
        <p:nvSpPr>
          <p:cNvPr id="3075" name="Title 3"/>
          <p:cNvSpPr>
            <a:spLocks noGrp="1"/>
          </p:cNvSpPr>
          <p:nvPr>
            <p:ph type="title" idx="4294967295"/>
          </p:nvPr>
        </p:nvSpPr>
        <p:spPr>
          <a:xfrm>
            <a:off x="457200" y="304800"/>
            <a:ext cx="7772400" cy="1143000"/>
          </a:xfrm>
        </p:spPr>
        <p:txBody>
          <a:bodyPr vert="horz" rtlCol="0" anchor="ctr">
            <a:noAutofit/>
            <a:scene3d>
              <a:camera prst="orthographicFront"/>
              <a:lightRig rig="soft" dir="t"/>
            </a:scene3d>
            <a:sp3d prstMaterial="softEdge">
              <a:bevelT w="25400" h="25400"/>
            </a:sp3d>
          </a:bodyPr>
          <a:lstStyle/>
          <a:p>
            <a:r>
              <a:rPr lang="en-US" dirty="0" smtClean="0"/>
              <a:t>Low Rate Information Transmission (LRIT)</a:t>
            </a:r>
          </a:p>
        </p:txBody>
      </p:sp>
      <p:pic>
        <p:nvPicPr>
          <p:cNvPr id="3079" name="Picture 2" descr="C:\Documents and Settings\paul.seymour\My Documents\My Pictures\lrit on noaasis\goes east fd.jpg"/>
          <p:cNvPicPr>
            <a:picLocks noChangeAspect="1" noChangeArrowheads="1"/>
          </p:cNvPicPr>
          <p:nvPr/>
        </p:nvPicPr>
        <p:blipFill>
          <a:blip r:embed="rId2" cstate="print"/>
          <a:srcRect/>
          <a:stretch>
            <a:fillRect/>
          </a:stretch>
        </p:blipFill>
        <p:spPr bwMode="auto">
          <a:xfrm>
            <a:off x="4648200" y="3057525"/>
            <a:ext cx="3959225" cy="3495675"/>
          </a:xfrm>
          <a:prstGeom prst="rect">
            <a:avLst/>
          </a:prstGeom>
          <a:noFill/>
          <a:ln w="9525">
            <a:noFill/>
            <a:miter lim="800000"/>
            <a:headEnd/>
            <a:tailEnd/>
          </a:ln>
          <a:scene3d>
            <a:camera prst="orthographicFront"/>
            <a:lightRig rig="threePt" dir="t"/>
          </a:scene3d>
          <a:sp3d>
            <a:bevelT/>
          </a:sp3d>
        </p:spPr>
      </p:pic>
      <p:sp>
        <p:nvSpPr>
          <p:cNvPr id="12" name="Content Placeholder 1"/>
          <p:cNvSpPr txBox="1">
            <a:spLocks/>
          </p:cNvSpPr>
          <p:nvPr/>
        </p:nvSpPr>
        <p:spPr>
          <a:xfrm>
            <a:off x="457200" y="1463040"/>
            <a:ext cx="8153400" cy="4572000"/>
          </a:xfrm>
          <a:prstGeom prst="rect">
            <a:avLst/>
          </a:prstGeom>
        </p:spPr>
        <p:txBody>
          <a:bodyPr/>
          <a:lstStyle/>
          <a:p>
            <a:pPr marL="365760" lvl="0" indent="-256032">
              <a:spcBef>
                <a:spcPts val="600"/>
              </a:spcBef>
              <a:buClr>
                <a:schemeClr val="accent1"/>
              </a:buClr>
              <a:buSzPct val="68000"/>
              <a:buFont typeface="Wingdings 3"/>
              <a:buChar char=""/>
            </a:pPr>
            <a:r>
              <a:rPr lang="en-US" sz="2000" dirty="0" smtClean="0"/>
              <a:t>LRIT is a collection of reduced resolution NOAA data and products, packaged into a single stream, and rebroadcast over NOAA geostationary satellites </a:t>
            </a:r>
          </a:p>
          <a:p>
            <a:pPr marL="365760" indent="-256032">
              <a:spcBef>
                <a:spcPts val="600"/>
              </a:spcBef>
              <a:buClr>
                <a:schemeClr val="accent1"/>
              </a:buClr>
              <a:buSzPct val="68000"/>
              <a:buFont typeface="Wingdings 3"/>
              <a:buChar char=""/>
            </a:pPr>
            <a:r>
              <a:rPr lang="en-US" sz="2000" dirty="0" smtClean="0"/>
              <a:t>Users can obtain this information with relatively low cost ground systems</a:t>
            </a:r>
          </a:p>
          <a:p>
            <a:pPr marL="365760" lvl="0" indent="-256032">
              <a:spcBef>
                <a:spcPts val="600"/>
              </a:spcBef>
              <a:buClr>
                <a:schemeClr val="accent1"/>
              </a:buClr>
              <a:buSzPct val="68000"/>
              <a:buFont typeface="Wingdings 3"/>
              <a:buChar char=""/>
            </a:pPr>
            <a:endParaRPr lang="en-US" sz="2000" dirty="0" smtClean="0"/>
          </a:p>
          <a:p>
            <a:pPr marL="365760" lvl="0" indent="-256032">
              <a:spcBef>
                <a:spcPts val="600"/>
              </a:spcBef>
              <a:buClr>
                <a:schemeClr val="accent1"/>
              </a:buClr>
              <a:buSzPct val="68000"/>
              <a:buFont typeface="Wingdings 3"/>
              <a:buChar char=""/>
            </a:pPr>
            <a:r>
              <a:rPr lang="en-US" sz="2000" dirty="0" smtClean="0"/>
              <a:t>No subscription fee necessary</a:t>
            </a:r>
          </a:p>
          <a:p>
            <a:pPr marL="365760" lvl="0" indent="-256032">
              <a:spcBef>
                <a:spcPts val="600"/>
              </a:spcBef>
              <a:buClr>
                <a:schemeClr val="accent1"/>
              </a:buClr>
              <a:buSzPct val="68000"/>
              <a:buFont typeface="Wingdings 3"/>
              <a:buChar char=""/>
            </a:pPr>
            <a:endParaRPr lang="en-US" sz="2000" dirty="0" smtClean="0"/>
          </a:p>
          <a:p>
            <a:pPr marL="365760" lvl="0" indent="-256032">
              <a:spcBef>
                <a:spcPts val="600"/>
              </a:spcBef>
              <a:buClr>
                <a:schemeClr val="accent1"/>
              </a:buClr>
              <a:buSzPct val="68000"/>
              <a:buFont typeface="Wingdings 3"/>
              <a:buChar char=""/>
            </a:pPr>
            <a:r>
              <a:rPr lang="en-US" sz="2000" dirty="0" smtClean="0"/>
              <a:t>Available from Western Africa                                                                            to the Pacific islands</a:t>
            </a:r>
          </a:p>
          <a:p>
            <a:pPr marL="365760" marR="0" lvl="0" indent="-256032" algn="l" defTabSz="914400" rtl="0" eaLnBrk="1" fontAlgn="auto" latinLnBrk="0" hangingPunct="1">
              <a:lnSpc>
                <a:spcPct val="100000"/>
              </a:lnSpc>
              <a:spcBef>
                <a:spcPts val="600"/>
              </a:spcBef>
              <a:spcAft>
                <a:spcPts val="0"/>
              </a:spcAft>
              <a:buClr>
                <a:schemeClr val="accent1"/>
              </a:buClr>
              <a:buSzPct val="68000"/>
              <a:buFont typeface="Wingdings 3"/>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r>
              <a:rPr lang="en-US" smtClean="0"/>
              <a:t>October 19-21, 2011</a:t>
            </a:r>
            <a:endParaRPr lang="en-US" dirty="0"/>
          </a:p>
        </p:txBody>
      </p:sp>
      <p:sp>
        <p:nvSpPr>
          <p:cNvPr id="7" name="Footer Placeholder 6"/>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GOES-R ABI improvements</a:t>
            </a:r>
          </a:p>
          <a:p>
            <a:pPr lvl="1"/>
            <a:r>
              <a:rPr lang="en-US" dirty="0" smtClean="0"/>
              <a:t>Much higher scan rate</a:t>
            </a:r>
          </a:p>
          <a:p>
            <a:pPr lvl="2"/>
            <a:r>
              <a:rPr lang="en-US" dirty="0" smtClean="0"/>
              <a:t>Full disk every 15 minutes</a:t>
            </a:r>
          </a:p>
          <a:p>
            <a:pPr lvl="2"/>
            <a:r>
              <a:rPr lang="en-US" dirty="0" smtClean="0"/>
              <a:t>CONUS every 5 minutes</a:t>
            </a:r>
          </a:p>
          <a:p>
            <a:pPr lvl="1"/>
            <a:r>
              <a:rPr lang="en-US" dirty="0" smtClean="0"/>
              <a:t>Increased resolution</a:t>
            </a:r>
          </a:p>
          <a:p>
            <a:pPr lvl="2"/>
            <a:r>
              <a:rPr lang="en-US" dirty="0" smtClean="0"/>
              <a:t>As fine as ½-1 km for some channels</a:t>
            </a:r>
          </a:p>
          <a:p>
            <a:pPr lvl="2"/>
            <a:r>
              <a:rPr lang="en-US" dirty="0" smtClean="0"/>
              <a:t>2km for most channels</a:t>
            </a:r>
          </a:p>
          <a:p>
            <a:pPr lvl="1"/>
            <a:r>
              <a:rPr lang="en-US" dirty="0" smtClean="0"/>
              <a:t>More available channels</a:t>
            </a:r>
          </a:p>
          <a:p>
            <a:pPr lvl="2"/>
            <a:r>
              <a:rPr lang="en-US" dirty="0" smtClean="0"/>
              <a:t>Total of 16 available channels across a wide spectrum</a:t>
            </a:r>
            <a:endParaRPr lang="en-US" dirty="0"/>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40</a:t>
            </a:fld>
            <a:endParaRPr lang="en-US" dirty="0"/>
          </a:p>
        </p:txBody>
      </p:sp>
      <p:sp>
        <p:nvSpPr>
          <p:cNvPr id="6" name="Title 5"/>
          <p:cNvSpPr>
            <a:spLocks noGrp="1"/>
          </p:cNvSpPr>
          <p:nvPr>
            <p:ph type="title"/>
          </p:nvPr>
        </p:nvSpPr>
        <p:spPr/>
        <p:txBody>
          <a:bodyPr/>
          <a:lstStyle/>
          <a:p>
            <a:r>
              <a:rPr lang="en-US" dirty="0" smtClean="0"/>
              <a:t>Image Scenario Considerations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914400" y="1234440"/>
          <a:ext cx="7315200" cy="4389120"/>
        </p:xfrm>
        <a:graphic>
          <a:graphicData uri="http://schemas.openxmlformats.org/drawingml/2006/table">
            <a:tbl>
              <a:tblPr firstRow="1" bandRow="1">
                <a:tableStyleId>{5C22544A-7EE6-4342-B048-85BDC9FD1C3A}</a:tableStyleId>
              </a:tblPr>
              <a:tblGrid>
                <a:gridCol w="1324117"/>
                <a:gridCol w="3907228"/>
                <a:gridCol w="2083855"/>
              </a:tblGrid>
              <a:tr h="365760">
                <a:tc>
                  <a:txBody>
                    <a:bodyPr/>
                    <a:lstStyle/>
                    <a:p>
                      <a:pPr marL="0" marR="0" algn="ctr">
                        <a:spcBef>
                          <a:spcPts val="0"/>
                        </a:spcBef>
                        <a:spcAft>
                          <a:spcPts val="0"/>
                        </a:spcAft>
                      </a:pPr>
                      <a:r>
                        <a:rPr lang="en-US" sz="1800" dirty="0"/>
                        <a:t>Channel Number</a:t>
                      </a:r>
                      <a:endParaRPr lang="en-US" sz="1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a:t>Description</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Wavelength Range (µm)</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1</a:t>
                      </a:r>
                      <a:endParaRPr lang="en-US" sz="1800">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1800"/>
                        <a:t>Daytime aerosol over land</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0.45-0.49</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2</a:t>
                      </a:r>
                      <a:endParaRPr lang="en-US" sz="1800">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1800" dirty="0"/>
                        <a:t>Daytime clouds, fog, insolation, winds</a:t>
                      </a:r>
                      <a:endParaRPr lang="en-US" sz="1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a:t>0.59-0.69</a:t>
                      </a:r>
                      <a:endParaRPr lang="en-US" sz="180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dirty="0"/>
                        <a:t>3</a:t>
                      </a:r>
                      <a:endParaRPr lang="en-US" sz="1800" dirty="0">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1800" dirty="0"/>
                        <a:t>Daytime vegetation/burn scar and aerosol over water, winds</a:t>
                      </a:r>
                      <a:endParaRPr lang="en-US" sz="1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a:t>0.846-0.885</a:t>
                      </a:r>
                      <a:endParaRPr lang="en-US" sz="180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4</a:t>
                      </a:r>
                      <a:endParaRPr lang="en-US" sz="1800">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1800"/>
                        <a:t>Daytime cirrus cloud</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a:t>1.371-1.386</a:t>
                      </a:r>
                      <a:endParaRPr lang="en-US" sz="180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5</a:t>
                      </a:r>
                      <a:endParaRPr lang="en-US" sz="1800">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1800"/>
                        <a:t>Daytime cloud-top phase and particle size, snow</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a:t>1.58-1.64</a:t>
                      </a:r>
                      <a:endParaRPr lang="en-US" sz="180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6</a:t>
                      </a:r>
                      <a:endParaRPr lang="en-US" sz="1800">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1800"/>
                        <a:t>Daytime land/cloud properties, particle size, vegetation, snow</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a:t>2.225-2.275</a:t>
                      </a:r>
                      <a:endParaRPr lang="en-US" sz="180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7</a:t>
                      </a:r>
                      <a:endParaRPr lang="en-US" sz="1800">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1800"/>
                        <a:t>Surface and cloud, fog at night, fire, winds</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a:t>3.80-4.00</a:t>
                      </a:r>
                      <a:endParaRPr lang="en-US" sz="180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dirty="0"/>
                        <a:t>8</a:t>
                      </a:r>
                      <a:endParaRPr lang="en-US" sz="1800" dirty="0">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1800" dirty="0"/>
                        <a:t>High-level atmospheric water vapor, winds, rainfall</a:t>
                      </a:r>
                      <a:endParaRPr lang="en-US" sz="1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5.77-6.6</a:t>
                      </a:r>
                      <a:endParaRPr lang="en-US" sz="1800" dirty="0">
                        <a:latin typeface="Arial"/>
                        <a:ea typeface="Times New Roman"/>
                        <a:cs typeface="Times New Roman"/>
                      </a:endParaRPr>
                    </a:p>
                  </a:txBody>
                  <a:tcPr marL="68580" marR="68580" marT="0" marB="0" anchor="ctr"/>
                </a:tc>
              </a:tr>
            </a:tbl>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41</a:t>
            </a:fld>
            <a:endParaRPr lang="en-US" dirty="0"/>
          </a:p>
        </p:txBody>
      </p:sp>
      <p:sp>
        <p:nvSpPr>
          <p:cNvPr id="6" name="Title 5"/>
          <p:cNvSpPr>
            <a:spLocks noGrp="1"/>
          </p:cNvSpPr>
          <p:nvPr>
            <p:ph type="title"/>
          </p:nvPr>
        </p:nvSpPr>
        <p:spPr/>
        <p:txBody>
          <a:bodyPr/>
          <a:lstStyle/>
          <a:p>
            <a:r>
              <a:rPr lang="en-US" dirty="0" smtClean="0"/>
              <a:t>GOES-R ABI Channels (1 of 2)</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914400" y="1417320"/>
          <a:ext cx="7315200" cy="4023360"/>
        </p:xfrm>
        <a:graphic>
          <a:graphicData uri="http://schemas.openxmlformats.org/drawingml/2006/table">
            <a:tbl>
              <a:tblPr firstRow="1" bandRow="1">
                <a:tableStyleId>{5C22544A-7EE6-4342-B048-85BDC9FD1C3A}</a:tableStyleId>
              </a:tblPr>
              <a:tblGrid>
                <a:gridCol w="1324117"/>
                <a:gridCol w="3907228"/>
                <a:gridCol w="2083855"/>
              </a:tblGrid>
              <a:tr h="365760">
                <a:tc>
                  <a:txBody>
                    <a:bodyPr/>
                    <a:lstStyle/>
                    <a:p>
                      <a:pPr marL="0" marR="0" algn="ctr">
                        <a:spcBef>
                          <a:spcPts val="0"/>
                        </a:spcBef>
                        <a:spcAft>
                          <a:spcPts val="0"/>
                        </a:spcAft>
                      </a:pPr>
                      <a:r>
                        <a:rPr lang="en-US" sz="1800" dirty="0"/>
                        <a:t>Channel Number</a:t>
                      </a:r>
                      <a:endParaRPr lang="en-US" sz="1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Description</a:t>
                      </a:r>
                      <a:endParaRPr lang="en-US" sz="1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Wavelength Range (µm)</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dirty="0"/>
                        <a:t>9</a:t>
                      </a:r>
                      <a:endParaRPr lang="en-US" sz="1800" dirty="0">
                        <a:latin typeface="Arial"/>
                        <a:ea typeface="Times New Roman"/>
                        <a:cs typeface="Times New Roman"/>
                      </a:endParaRPr>
                    </a:p>
                  </a:txBody>
                  <a:tcPr marL="68580" marR="68580" marT="0" marB="0" anchor="ctr"/>
                </a:tc>
                <a:tc>
                  <a:txBody>
                    <a:bodyPr/>
                    <a:lstStyle/>
                    <a:p>
                      <a:pPr marL="0" marR="0" algn="l">
                        <a:spcBef>
                          <a:spcPts val="0"/>
                        </a:spcBef>
                        <a:spcAft>
                          <a:spcPts val="0"/>
                        </a:spcAft>
                      </a:pPr>
                      <a:r>
                        <a:rPr lang="en-US" sz="1800" dirty="0"/>
                        <a:t>Mid-level atmospheric water vapor, winds, rainfall</a:t>
                      </a:r>
                      <a:endParaRPr lang="en-US" sz="1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6.75-7.15</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dirty="0"/>
                        <a:t>10</a:t>
                      </a:r>
                      <a:endParaRPr lang="en-US" sz="1800" dirty="0">
                        <a:latin typeface="Arial"/>
                        <a:ea typeface="Times New Roman"/>
                        <a:cs typeface="Times New Roman"/>
                      </a:endParaRPr>
                    </a:p>
                  </a:txBody>
                  <a:tcPr marL="68580" marR="68580" marT="0" marB="0" anchor="ctr"/>
                </a:tc>
                <a:tc>
                  <a:txBody>
                    <a:bodyPr/>
                    <a:lstStyle/>
                    <a:p>
                      <a:pPr marL="0" marR="0" algn="l">
                        <a:spcBef>
                          <a:spcPts val="0"/>
                        </a:spcBef>
                        <a:spcAft>
                          <a:spcPts val="0"/>
                        </a:spcAft>
                      </a:pPr>
                      <a:r>
                        <a:rPr lang="en-US" sz="1800"/>
                        <a:t>Lower-level water vapor, winds and SO</a:t>
                      </a:r>
                      <a:r>
                        <a:rPr lang="en-US" sz="1800" baseline="-25000"/>
                        <a:t>2</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7.24-7.44</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dirty="0"/>
                        <a:t>11</a:t>
                      </a:r>
                      <a:endParaRPr lang="en-US" sz="1800" dirty="0">
                        <a:latin typeface="Arial"/>
                        <a:ea typeface="Times New Roman"/>
                        <a:cs typeface="Times New Roman"/>
                      </a:endParaRPr>
                    </a:p>
                  </a:txBody>
                  <a:tcPr marL="68580" marR="68580" marT="0" marB="0" anchor="ctr"/>
                </a:tc>
                <a:tc>
                  <a:txBody>
                    <a:bodyPr/>
                    <a:lstStyle/>
                    <a:p>
                      <a:pPr marL="0" marR="0" algn="l">
                        <a:spcBef>
                          <a:spcPts val="0"/>
                        </a:spcBef>
                        <a:spcAft>
                          <a:spcPts val="0"/>
                        </a:spcAft>
                      </a:pPr>
                      <a:r>
                        <a:rPr lang="en-US" sz="1800" dirty="0"/>
                        <a:t>Total water for stability, cloud phase, dust, SO</a:t>
                      </a:r>
                      <a:r>
                        <a:rPr lang="en-US" sz="1800" baseline="-25000" dirty="0"/>
                        <a:t>2</a:t>
                      </a:r>
                      <a:r>
                        <a:rPr lang="en-US" sz="1800" dirty="0"/>
                        <a:t>, rainfall</a:t>
                      </a:r>
                      <a:endParaRPr lang="en-US" sz="1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8.3-8.7</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12</a:t>
                      </a:r>
                      <a:endParaRPr lang="en-US" sz="1800">
                        <a:latin typeface="Arial"/>
                        <a:ea typeface="Times New Roman"/>
                        <a:cs typeface="Times New Roman"/>
                      </a:endParaRPr>
                    </a:p>
                  </a:txBody>
                  <a:tcPr marL="68580" marR="68580" marT="0" marB="0" anchor="ctr"/>
                </a:tc>
                <a:tc>
                  <a:txBody>
                    <a:bodyPr/>
                    <a:lstStyle/>
                    <a:p>
                      <a:pPr marL="0" marR="0" algn="l">
                        <a:spcBef>
                          <a:spcPts val="0"/>
                        </a:spcBef>
                        <a:spcAft>
                          <a:spcPts val="0"/>
                        </a:spcAft>
                      </a:pPr>
                      <a:r>
                        <a:rPr lang="en-US" sz="1800"/>
                        <a:t>Total ozone, turbulence, and winds</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9.42-9.8</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13</a:t>
                      </a:r>
                      <a:endParaRPr lang="en-US" sz="1800">
                        <a:latin typeface="Arial"/>
                        <a:ea typeface="Times New Roman"/>
                        <a:cs typeface="Times New Roman"/>
                      </a:endParaRPr>
                    </a:p>
                  </a:txBody>
                  <a:tcPr marL="68580" marR="68580" marT="0" marB="0" anchor="ctr"/>
                </a:tc>
                <a:tc>
                  <a:txBody>
                    <a:bodyPr/>
                    <a:lstStyle/>
                    <a:p>
                      <a:pPr marL="0" marR="0" algn="l">
                        <a:spcBef>
                          <a:spcPts val="0"/>
                        </a:spcBef>
                        <a:spcAft>
                          <a:spcPts val="0"/>
                        </a:spcAft>
                      </a:pPr>
                      <a:r>
                        <a:rPr lang="en-US" sz="1800"/>
                        <a:t>Surface and cloud</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10.1-10.6</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14</a:t>
                      </a:r>
                      <a:endParaRPr lang="en-US" sz="1800">
                        <a:latin typeface="Arial"/>
                        <a:ea typeface="Times New Roman"/>
                        <a:cs typeface="Times New Roman"/>
                      </a:endParaRPr>
                    </a:p>
                  </a:txBody>
                  <a:tcPr marL="68580" marR="68580" marT="0" marB="0" anchor="ctr"/>
                </a:tc>
                <a:tc>
                  <a:txBody>
                    <a:bodyPr/>
                    <a:lstStyle/>
                    <a:p>
                      <a:pPr marL="0" marR="0" algn="l">
                        <a:spcBef>
                          <a:spcPts val="0"/>
                        </a:spcBef>
                        <a:spcAft>
                          <a:spcPts val="0"/>
                        </a:spcAft>
                      </a:pPr>
                      <a:r>
                        <a:rPr lang="en-US" sz="1800"/>
                        <a:t>Imagery, SSR, clouds, rainfall</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10.8-11.6</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a:t>15</a:t>
                      </a:r>
                      <a:endParaRPr lang="en-US" sz="1800">
                        <a:latin typeface="Arial"/>
                        <a:ea typeface="Times New Roman"/>
                        <a:cs typeface="Times New Roman"/>
                      </a:endParaRPr>
                    </a:p>
                  </a:txBody>
                  <a:tcPr marL="68580" marR="68580" marT="0" marB="0" anchor="ctr"/>
                </a:tc>
                <a:tc>
                  <a:txBody>
                    <a:bodyPr/>
                    <a:lstStyle/>
                    <a:p>
                      <a:pPr marL="0" marR="0" algn="l">
                        <a:spcBef>
                          <a:spcPts val="0"/>
                        </a:spcBef>
                        <a:spcAft>
                          <a:spcPts val="0"/>
                        </a:spcAft>
                      </a:pPr>
                      <a:r>
                        <a:rPr lang="en-US" sz="1800"/>
                        <a:t>Total water, ash and SST</a:t>
                      </a:r>
                      <a:endParaRPr lang="en-US" sz="18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11.8-12.8</a:t>
                      </a:r>
                      <a:endParaRPr lang="en-US" sz="1800" dirty="0">
                        <a:latin typeface="Arial"/>
                        <a:ea typeface="Times New Roman"/>
                        <a:cs typeface="Times New Roman"/>
                      </a:endParaRPr>
                    </a:p>
                  </a:txBody>
                  <a:tcPr marL="68580" marR="68580" marT="0" marB="0" anchor="ctr"/>
                </a:tc>
              </a:tr>
              <a:tr h="365760">
                <a:tc>
                  <a:txBody>
                    <a:bodyPr/>
                    <a:lstStyle/>
                    <a:p>
                      <a:pPr marL="0" marR="0" algn="ctr">
                        <a:spcBef>
                          <a:spcPts val="0"/>
                        </a:spcBef>
                        <a:spcAft>
                          <a:spcPts val="0"/>
                        </a:spcAft>
                      </a:pPr>
                      <a:r>
                        <a:rPr lang="en-US" sz="1800" dirty="0"/>
                        <a:t>16</a:t>
                      </a:r>
                      <a:endParaRPr lang="en-US" sz="1800" dirty="0">
                        <a:latin typeface="Arial"/>
                        <a:ea typeface="Times New Roman"/>
                        <a:cs typeface="Times New Roman"/>
                      </a:endParaRPr>
                    </a:p>
                  </a:txBody>
                  <a:tcPr marL="68580" marR="68580" marT="0" marB="0" anchor="ctr"/>
                </a:tc>
                <a:tc>
                  <a:txBody>
                    <a:bodyPr/>
                    <a:lstStyle/>
                    <a:p>
                      <a:pPr marL="0" marR="0" algn="l">
                        <a:spcBef>
                          <a:spcPts val="0"/>
                        </a:spcBef>
                        <a:spcAft>
                          <a:spcPts val="0"/>
                        </a:spcAft>
                      </a:pPr>
                      <a:r>
                        <a:rPr lang="en-US" sz="1800" dirty="0"/>
                        <a:t>Air temperature, cloud heights and amounts</a:t>
                      </a:r>
                      <a:endParaRPr lang="en-US" sz="1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13.0-13.6</a:t>
                      </a:r>
                      <a:endParaRPr lang="en-US" sz="1800" dirty="0">
                        <a:latin typeface="Arial"/>
                        <a:ea typeface="Times New Roman"/>
                        <a:cs typeface="Times New Roman"/>
                      </a:endParaRPr>
                    </a:p>
                  </a:txBody>
                  <a:tcPr marL="68580" marR="68580" marT="0" marB="0" anchor="ctr"/>
                </a:tc>
              </a:tr>
            </a:tbl>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42</a:t>
            </a:fld>
            <a:endParaRPr lang="en-US" dirty="0"/>
          </a:p>
        </p:txBody>
      </p:sp>
      <p:sp>
        <p:nvSpPr>
          <p:cNvPr id="6" name="Title 5"/>
          <p:cNvSpPr>
            <a:spLocks noGrp="1"/>
          </p:cNvSpPr>
          <p:nvPr>
            <p:ph type="title"/>
          </p:nvPr>
        </p:nvSpPr>
        <p:spPr/>
        <p:txBody>
          <a:bodyPr/>
          <a:lstStyle/>
          <a:p>
            <a:r>
              <a:rPr lang="en-US" dirty="0" smtClean="0"/>
              <a:t>GOES-R ABI Channels (2 of 2)</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Seeking optimal levels of delivery frequency, resolution and number of channels</a:t>
            </a:r>
          </a:p>
          <a:p>
            <a:pPr lvl="1"/>
            <a:r>
              <a:rPr lang="en-US" dirty="0" smtClean="0"/>
              <a:t>Depending on user needs</a:t>
            </a:r>
          </a:p>
          <a:p>
            <a:r>
              <a:rPr lang="en-US" dirty="0" smtClean="0"/>
              <a:t>Definitions</a:t>
            </a:r>
          </a:p>
          <a:p>
            <a:pPr lvl="1"/>
            <a:r>
              <a:rPr lang="en-US" dirty="0" smtClean="0"/>
              <a:t>Image set – Multiple images from the same scan each from a different channel</a:t>
            </a:r>
          </a:p>
          <a:p>
            <a:pPr lvl="1"/>
            <a:r>
              <a:rPr lang="en-US" dirty="0" smtClean="0"/>
              <a:t>TBEI – Time between each image</a:t>
            </a:r>
          </a:p>
          <a:p>
            <a:pPr lvl="1"/>
            <a:r>
              <a:rPr lang="en-US" dirty="0" smtClean="0"/>
              <a:t>TBFS – Time between full image set</a:t>
            </a:r>
          </a:p>
          <a:p>
            <a:r>
              <a:rPr lang="en-US" dirty="0" smtClean="0"/>
              <a:t>Each scenario shows the relative weight given to delivery frequency, number of channels and resolution</a:t>
            </a:r>
          </a:p>
          <a:p>
            <a:pPr lvl="1"/>
            <a:r>
              <a:rPr lang="en-US" dirty="0" smtClean="0"/>
              <a:t>Resolution between 2km and 4km</a:t>
            </a:r>
          </a:p>
          <a:p>
            <a:pPr lvl="1"/>
            <a:r>
              <a:rPr lang="en-US" dirty="0" smtClean="0"/>
              <a:t>TBFS between 15-35 minutes</a:t>
            </a:r>
          </a:p>
          <a:p>
            <a:pPr lvl="1"/>
            <a:r>
              <a:rPr lang="en-US" dirty="0" smtClean="0"/>
              <a:t>TBEI between 2.5 and 11 minutes</a:t>
            </a:r>
          </a:p>
          <a:p>
            <a:pPr lvl="1"/>
            <a:r>
              <a:rPr lang="en-US" dirty="0" smtClean="0"/>
              <a:t>Between 3 and 15 channels</a:t>
            </a:r>
            <a:endParaRPr lang="en-US" dirty="0"/>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43</a:t>
            </a:fld>
            <a:endParaRPr lang="en-US" dirty="0"/>
          </a:p>
        </p:txBody>
      </p:sp>
      <p:sp>
        <p:nvSpPr>
          <p:cNvPr id="6" name="Title 5"/>
          <p:cNvSpPr>
            <a:spLocks noGrp="1"/>
          </p:cNvSpPr>
          <p:nvPr>
            <p:ph type="title"/>
          </p:nvPr>
        </p:nvSpPr>
        <p:spPr/>
        <p:txBody>
          <a:bodyPr/>
          <a:lstStyle/>
          <a:p>
            <a:r>
              <a:rPr lang="en-US" dirty="0" smtClean="0"/>
              <a:t>Potential Imagery Scenarios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44</a:t>
            </a:fld>
            <a:endParaRPr lang="en-US" dirty="0"/>
          </a:p>
        </p:txBody>
      </p:sp>
      <p:sp>
        <p:nvSpPr>
          <p:cNvPr id="6" name="Title 5"/>
          <p:cNvSpPr>
            <a:spLocks noGrp="1"/>
          </p:cNvSpPr>
          <p:nvPr>
            <p:ph type="title"/>
          </p:nvPr>
        </p:nvSpPr>
        <p:spPr/>
        <p:txBody>
          <a:bodyPr/>
          <a:lstStyle/>
          <a:p>
            <a:r>
              <a:rPr lang="en-US" dirty="0" smtClean="0"/>
              <a:t>Scenario 1 - Current Method</a:t>
            </a:r>
            <a:endParaRPr lang="en-US" dirty="0"/>
          </a:p>
        </p:txBody>
      </p:sp>
      <p:graphicFrame>
        <p:nvGraphicFramePr>
          <p:cNvPr id="7" name="Chart 6"/>
          <p:cNvGraphicFramePr/>
          <p:nvPr/>
        </p:nvGraphicFramePr>
        <p:xfrm>
          <a:off x="457200" y="14478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63675"/>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45</a:t>
            </a:fld>
            <a:endParaRPr lang="en-US" dirty="0"/>
          </a:p>
        </p:txBody>
      </p:sp>
      <p:sp>
        <p:nvSpPr>
          <p:cNvPr id="6" name="Title 5"/>
          <p:cNvSpPr>
            <a:spLocks noGrp="1"/>
          </p:cNvSpPr>
          <p:nvPr>
            <p:ph type="title"/>
          </p:nvPr>
        </p:nvSpPr>
        <p:spPr/>
        <p:txBody>
          <a:bodyPr>
            <a:normAutofit/>
          </a:bodyPr>
          <a:lstStyle/>
          <a:p>
            <a:r>
              <a:rPr lang="en-US" dirty="0" smtClean="0"/>
              <a:t>Scenario 2 – Balanced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46</a:t>
            </a:fld>
            <a:endParaRPr lang="en-US" dirty="0"/>
          </a:p>
        </p:txBody>
      </p:sp>
      <p:sp>
        <p:nvSpPr>
          <p:cNvPr id="6" name="Title 5"/>
          <p:cNvSpPr>
            <a:spLocks noGrp="1"/>
          </p:cNvSpPr>
          <p:nvPr>
            <p:ph type="title"/>
          </p:nvPr>
        </p:nvSpPr>
        <p:spPr/>
        <p:txBody>
          <a:bodyPr>
            <a:normAutofit fontScale="90000"/>
          </a:bodyPr>
          <a:lstStyle/>
          <a:p>
            <a:r>
              <a:rPr lang="en-US" dirty="0" smtClean="0"/>
              <a:t>Scenario 3 – Balanced with Mixed Resolution</a:t>
            </a:r>
            <a:endParaRPr lang="en-US" dirty="0"/>
          </a:p>
        </p:txBody>
      </p:sp>
      <p:graphicFrame>
        <p:nvGraphicFramePr>
          <p:cNvPr id="9" name="Content Placeholder 8"/>
          <p:cNvGraphicFramePr>
            <a:graphicFrameLocks noGrp="1"/>
          </p:cNvGraphicFramePr>
          <p:nvPr>
            <p:ph idx="1"/>
          </p:nvPr>
        </p:nvGraphicFramePr>
        <p:xfrm>
          <a:off x="457200" y="1463674"/>
          <a:ext cx="8229600" cy="4937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63675"/>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47</a:t>
            </a:fld>
            <a:endParaRPr lang="en-US" dirty="0"/>
          </a:p>
        </p:txBody>
      </p:sp>
      <p:sp>
        <p:nvSpPr>
          <p:cNvPr id="6" name="Title 5"/>
          <p:cNvSpPr>
            <a:spLocks noGrp="1"/>
          </p:cNvSpPr>
          <p:nvPr>
            <p:ph type="title"/>
          </p:nvPr>
        </p:nvSpPr>
        <p:spPr/>
        <p:txBody>
          <a:bodyPr>
            <a:normAutofit/>
          </a:bodyPr>
          <a:lstStyle/>
          <a:p>
            <a:r>
              <a:rPr lang="en-US" dirty="0" smtClean="0"/>
              <a:t>Scenario 4 – High Channels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63675"/>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48</a:t>
            </a:fld>
            <a:endParaRPr lang="en-US" dirty="0"/>
          </a:p>
        </p:txBody>
      </p:sp>
      <p:sp>
        <p:nvSpPr>
          <p:cNvPr id="6" name="Title 5"/>
          <p:cNvSpPr>
            <a:spLocks noGrp="1"/>
          </p:cNvSpPr>
          <p:nvPr>
            <p:ph type="title"/>
          </p:nvPr>
        </p:nvSpPr>
        <p:spPr/>
        <p:txBody>
          <a:bodyPr>
            <a:normAutofit fontScale="90000"/>
          </a:bodyPr>
          <a:lstStyle/>
          <a:p>
            <a:r>
              <a:rPr lang="en-US" dirty="0" smtClean="0"/>
              <a:t>Scenario 5 – Increase Resolution, Extra Channel</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63675"/>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49</a:t>
            </a:fld>
            <a:endParaRPr lang="en-US" dirty="0"/>
          </a:p>
        </p:txBody>
      </p:sp>
      <p:sp>
        <p:nvSpPr>
          <p:cNvPr id="6" name="Title 5"/>
          <p:cNvSpPr>
            <a:spLocks noGrp="1"/>
          </p:cNvSpPr>
          <p:nvPr>
            <p:ph type="title"/>
          </p:nvPr>
        </p:nvSpPr>
        <p:spPr/>
        <p:txBody>
          <a:bodyPr>
            <a:normAutofit/>
          </a:bodyPr>
          <a:lstStyle/>
          <a:p>
            <a:r>
              <a:rPr lang="en-US" dirty="0" smtClean="0"/>
              <a:t>Scenario 6 – Very High Channels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46E94308-FE41-4F14-B916-B12327801613}" type="slidenum">
              <a:rPr lang="en-US" smtClean="0"/>
              <a:pPr/>
              <a:t>5</a:t>
            </a:fld>
            <a:endParaRPr lang="en-US" smtClean="0"/>
          </a:p>
        </p:txBody>
      </p:sp>
      <p:sp>
        <p:nvSpPr>
          <p:cNvPr id="4099" name="Title 3"/>
          <p:cNvSpPr>
            <a:spLocks noGrp="1"/>
          </p:cNvSpPr>
          <p:nvPr>
            <p:ph type="title" idx="4294967295"/>
          </p:nvPr>
        </p:nvSpPr>
        <p:spPr>
          <a:xfrm>
            <a:off x="457200" y="304800"/>
            <a:ext cx="7772400" cy="1143000"/>
          </a:xfrm>
        </p:spPr>
        <p:txBody>
          <a:bodyPr/>
          <a:lstStyle/>
          <a:p>
            <a:pPr eaLnBrk="1" hangingPunct="1"/>
            <a:r>
              <a:rPr lang="en-US" b="1" dirty="0" smtClean="0">
                <a:cs typeface="Times New Roman" pitchFamily="18" charset="0"/>
              </a:rPr>
              <a:t>Low Rate Information Transmission</a:t>
            </a:r>
          </a:p>
        </p:txBody>
      </p:sp>
      <p:sp>
        <p:nvSpPr>
          <p:cNvPr id="4100" name="Content Placeholder 4"/>
          <p:cNvSpPr>
            <a:spLocks noGrp="1"/>
          </p:cNvSpPr>
          <p:nvPr>
            <p:ph idx="4294967295"/>
          </p:nvPr>
        </p:nvSpPr>
        <p:spPr>
          <a:xfrm>
            <a:off x="457200" y="1600200"/>
            <a:ext cx="8229600" cy="5029200"/>
          </a:xfrm>
        </p:spPr>
        <p:txBody>
          <a:bodyPr/>
          <a:lstStyle/>
          <a:p>
            <a:pPr eaLnBrk="1" hangingPunct="1"/>
            <a:r>
              <a:rPr lang="en-US" dirty="0" smtClean="0"/>
              <a:t>L-Band LRIT Specifications </a:t>
            </a:r>
          </a:p>
          <a:p>
            <a:pPr eaLnBrk="1" hangingPunct="1"/>
            <a:endParaRPr lang="en-US" dirty="0" smtClean="0"/>
          </a:p>
          <a:p>
            <a:pPr eaLnBrk="1" hangingPunct="1"/>
            <a:r>
              <a:rPr lang="en-US" dirty="0" smtClean="0"/>
              <a:t>GOES-11/12/13/14</a:t>
            </a:r>
          </a:p>
          <a:p>
            <a:pPr lvl="1" eaLnBrk="1" hangingPunct="1"/>
            <a:r>
              <a:rPr lang="en-US" sz="2000" dirty="0" smtClean="0"/>
              <a:t>Frequency: 1691.0 MHz</a:t>
            </a:r>
          </a:p>
          <a:p>
            <a:pPr lvl="1" eaLnBrk="1" hangingPunct="1"/>
            <a:r>
              <a:rPr lang="en-US" sz="2000" dirty="0" smtClean="0"/>
              <a:t>Data Rate: 128 kbps </a:t>
            </a:r>
          </a:p>
          <a:p>
            <a:pPr lvl="1" eaLnBrk="1" hangingPunct="1"/>
            <a:r>
              <a:rPr lang="en-US" sz="2000" dirty="0" smtClean="0"/>
              <a:t>Modulation: BPSK</a:t>
            </a:r>
          </a:p>
          <a:p>
            <a:pPr lvl="1" eaLnBrk="1" hangingPunct="1"/>
            <a:r>
              <a:rPr lang="en-US" sz="2000" dirty="0" smtClean="0"/>
              <a:t>Polarization: Linear</a:t>
            </a:r>
          </a:p>
          <a:p>
            <a:pPr lvl="1" eaLnBrk="1" hangingPunct="1"/>
            <a:r>
              <a:rPr lang="en-US" sz="2000" dirty="0" smtClean="0"/>
              <a:t>LRIT on GOES-11 off during eclipse</a:t>
            </a:r>
          </a:p>
          <a:p>
            <a:pPr lvl="2" eaLnBrk="1" hangingPunct="1"/>
            <a:r>
              <a:rPr lang="en-US" sz="2000" dirty="0" smtClean="0"/>
              <a:t> Eclipse outages in spring and fall</a:t>
            </a:r>
          </a:p>
          <a:p>
            <a:pPr lvl="1" eaLnBrk="1" hangingPunct="1"/>
            <a:r>
              <a:rPr lang="en-US" sz="2000" dirty="0" smtClean="0"/>
              <a:t>No LRIT broadcast on GOES-12</a:t>
            </a:r>
          </a:p>
          <a:p>
            <a:pPr lvl="1" eaLnBrk="1" hangingPunct="1"/>
            <a:endParaRPr lang="en-US" sz="3100" dirty="0" smtClean="0"/>
          </a:p>
          <a:p>
            <a:pPr lvl="1" eaLnBrk="1" hangingPunct="1"/>
            <a:endParaRPr lang="en-US" sz="2900" b="1" dirty="0" smtClean="0">
              <a:latin typeface="Times New Roman" pitchFamily="18" charset="0"/>
              <a:cs typeface="Times New Roman" pitchFamily="18" charset="0"/>
            </a:endParaRPr>
          </a:p>
          <a:p>
            <a:pPr eaLnBrk="1" hangingPunct="1"/>
            <a:endParaRPr lang="en-US" dirty="0" smtClean="0">
              <a:cs typeface="Times New Roman" pitchFamily="18" charset="0"/>
            </a:endParaRPr>
          </a:p>
        </p:txBody>
      </p:sp>
      <p:pic>
        <p:nvPicPr>
          <p:cNvPr id="4103" name="Picture 6" descr="E:\lrit for dro\met09chnIR02rgnFDseg000res16dat088143219600 preview.png"/>
          <p:cNvPicPr>
            <a:picLocks noChangeAspect="1" noChangeArrowheads="1"/>
          </p:cNvPicPr>
          <p:nvPr/>
        </p:nvPicPr>
        <p:blipFill>
          <a:blip r:embed="rId2" cstate="print"/>
          <a:srcRect/>
          <a:stretch>
            <a:fillRect/>
          </a:stretch>
        </p:blipFill>
        <p:spPr bwMode="auto">
          <a:xfrm>
            <a:off x="5257800" y="1866900"/>
            <a:ext cx="3124200" cy="3124200"/>
          </a:xfrm>
          <a:prstGeom prst="rect">
            <a:avLst/>
          </a:prstGeom>
          <a:noFill/>
          <a:ln w="9525">
            <a:noFill/>
            <a:miter lim="800000"/>
            <a:headEnd/>
            <a:tailEnd/>
          </a:ln>
          <a:scene3d>
            <a:camera prst="orthographicFront"/>
            <a:lightRig rig="threePt" dir="t"/>
          </a:scene3d>
          <a:sp3d>
            <a:bevelT/>
          </a:sp3d>
        </p:spPr>
      </p:pic>
      <p:sp>
        <p:nvSpPr>
          <p:cNvPr id="6" name="Date Placeholder 5"/>
          <p:cNvSpPr>
            <a:spLocks noGrp="1"/>
          </p:cNvSpPr>
          <p:nvPr>
            <p:ph type="dt" sz="half" idx="10"/>
          </p:nvPr>
        </p:nvSpPr>
        <p:spPr/>
        <p:txBody>
          <a:bodyPr/>
          <a:lstStyle/>
          <a:p>
            <a:r>
              <a:rPr lang="en-US" smtClean="0"/>
              <a:t>October 19-21, 2011</a:t>
            </a:r>
            <a:endParaRPr lang="en-US" dirty="0"/>
          </a:p>
        </p:txBody>
      </p:sp>
      <p:sp>
        <p:nvSpPr>
          <p:cNvPr id="7" name="Footer Placeholder 6"/>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63675"/>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50</a:t>
            </a:fld>
            <a:endParaRPr lang="en-US" dirty="0"/>
          </a:p>
        </p:txBody>
      </p:sp>
      <p:sp>
        <p:nvSpPr>
          <p:cNvPr id="6" name="Title 5"/>
          <p:cNvSpPr>
            <a:spLocks noGrp="1"/>
          </p:cNvSpPr>
          <p:nvPr>
            <p:ph type="title"/>
          </p:nvPr>
        </p:nvSpPr>
        <p:spPr/>
        <p:txBody>
          <a:bodyPr>
            <a:normAutofit fontScale="90000"/>
          </a:bodyPr>
          <a:lstStyle/>
          <a:p>
            <a:r>
              <a:rPr lang="en-US" dirty="0" smtClean="0"/>
              <a:t>Scenario 7 – High Resolution and Channels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63675"/>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51</a:t>
            </a:fld>
            <a:endParaRPr lang="en-US" dirty="0"/>
          </a:p>
        </p:txBody>
      </p:sp>
      <p:sp>
        <p:nvSpPr>
          <p:cNvPr id="6" name="Title 5"/>
          <p:cNvSpPr>
            <a:spLocks noGrp="1"/>
          </p:cNvSpPr>
          <p:nvPr>
            <p:ph type="title"/>
          </p:nvPr>
        </p:nvSpPr>
        <p:spPr/>
        <p:txBody>
          <a:bodyPr/>
          <a:lstStyle/>
          <a:p>
            <a:r>
              <a:rPr lang="en-US" dirty="0" smtClean="0"/>
              <a:t>Scenario 8 – Extreme Resolution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63675"/>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52</a:t>
            </a:fld>
            <a:endParaRPr lang="en-US" dirty="0"/>
          </a:p>
        </p:txBody>
      </p:sp>
      <p:sp>
        <p:nvSpPr>
          <p:cNvPr id="6" name="Title 5"/>
          <p:cNvSpPr>
            <a:spLocks noGrp="1"/>
          </p:cNvSpPr>
          <p:nvPr>
            <p:ph type="title"/>
          </p:nvPr>
        </p:nvSpPr>
        <p:spPr/>
        <p:txBody>
          <a:bodyPr>
            <a:normAutofit/>
          </a:bodyPr>
          <a:lstStyle/>
          <a:p>
            <a:r>
              <a:rPr lang="en-US" dirty="0" smtClean="0"/>
              <a:t>Scenario 9 – Extreme Channels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Please provide feedback on the potential imagery scenarios to OSD.HRIT@noaa.gov</a:t>
            </a:r>
          </a:p>
          <a:p>
            <a:pPr>
              <a:buNone/>
            </a:pPr>
            <a:endParaRPr lang="en-US" dirty="0"/>
          </a:p>
        </p:txBody>
      </p:sp>
      <p:sp>
        <p:nvSpPr>
          <p:cNvPr id="3" name="Date Placeholder 2"/>
          <p:cNvSpPr>
            <a:spLocks noGrp="1"/>
          </p:cNvSpPr>
          <p:nvPr>
            <p:ph type="dt" sz="half" idx="10"/>
          </p:nvPr>
        </p:nvSpPr>
        <p:spPr/>
        <p:txBody>
          <a:bodyPr/>
          <a:lstStyle/>
          <a:p>
            <a:r>
              <a:rPr lang="en-US" smtClean="0"/>
              <a:t>October 19-21, 2011</a:t>
            </a:r>
            <a:endParaRPr lang="en-US" dirty="0"/>
          </a:p>
        </p:txBody>
      </p:sp>
      <p:sp>
        <p:nvSpPr>
          <p:cNvPr id="4" name="Footer Placeholder 3"/>
          <p:cNvSpPr>
            <a:spLocks noGrp="1"/>
          </p:cNvSpPr>
          <p:nvPr>
            <p:ph type="ftr" sz="quarter" idx="11"/>
          </p:nvPr>
        </p:nvSpPr>
        <p:spPr/>
        <p:txBody>
          <a:bodyPr/>
          <a:lstStyle/>
          <a:p>
            <a:r>
              <a:rPr lang="en-US" smtClean="0"/>
              <a:t>HRIT/EMWIN: The Evolution of LRIT and EMWIN</a:t>
            </a:r>
            <a:endParaRPr lang="en-US" dirty="0"/>
          </a:p>
        </p:txBody>
      </p:sp>
      <p:sp>
        <p:nvSpPr>
          <p:cNvPr id="5" name="Slide Number Placeholder 4"/>
          <p:cNvSpPr>
            <a:spLocks noGrp="1"/>
          </p:cNvSpPr>
          <p:nvPr>
            <p:ph type="sldNum" sz="quarter" idx="12"/>
          </p:nvPr>
        </p:nvSpPr>
        <p:spPr/>
        <p:txBody>
          <a:bodyPr/>
          <a:lstStyle/>
          <a:p>
            <a:fld id="{C702F044-A220-4BED-896C-0C09DE7A28F9}" type="slidenum">
              <a:rPr lang="en-US" smtClean="0"/>
              <a:pPr/>
              <a:t>53</a:t>
            </a:fld>
            <a:endParaRPr lang="en-US" dirty="0"/>
          </a:p>
        </p:txBody>
      </p:sp>
      <p:sp>
        <p:nvSpPr>
          <p:cNvPr id="6" name="Title 5"/>
          <p:cNvSpPr>
            <a:spLocks noGrp="1"/>
          </p:cNvSpPr>
          <p:nvPr>
            <p:ph type="title"/>
          </p:nvPr>
        </p:nvSpPr>
        <p:spPr/>
        <p:txBody>
          <a:bodyPr/>
          <a:lstStyle/>
          <a:p>
            <a:r>
              <a:rPr lang="en-US" dirty="0" smtClean="0"/>
              <a:t>Feedback Requested</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56876A59-4E82-4987-9F3D-2D02534646C6}" type="slidenum">
              <a:rPr lang="en-US" smtClean="0"/>
              <a:pPr/>
              <a:t>54</a:t>
            </a:fld>
            <a:endParaRPr lang="en-US" smtClean="0"/>
          </a:p>
        </p:txBody>
      </p:sp>
      <p:sp>
        <p:nvSpPr>
          <p:cNvPr id="16387" name="Title 3"/>
          <p:cNvSpPr>
            <a:spLocks noGrp="1"/>
          </p:cNvSpPr>
          <p:nvPr>
            <p:ph type="title" idx="4294967295"/>
          </p:nvPr>
        </p:nvSpPr>
        <p:spPr>
          <a:xfrm>
            <a:off x="457200" y="274638"/>
            <a:ext cx="8001000" cy="1143000"/>
          </a:xfrm>
        </p:spPr>
        <p:txBody>
          <a:bodyPr/>
          <a:lstStyle/>
          <a:p>
            <a:pPr eaLnBrk="1" hangingPunct="1"/>
            <a:r>
              <a:rPr lang="en-US" b="1" dirty="0" smtClean="0">
                <a:cs typeface="Times New Roman" pitchFamily="18" charset="0"/>
              </a:rPr>
              <a:t>Contact Information</a:t>
            </a:r>
            <a:endParaRPr lang="en-US" b="1" dirty="0" smtClean="0"/>
          </a:p>
        </p:txBody>
      </p:sp>
      <p:sp>
        <p:nvSpPr>
          <p:cNvPr id="16388" name="Content Placeholder 4"/>
          <p:cNvSpPr>
            <a:spLocks noGrp="1"/>
          </p:cNvSpPr>
          <p:nvPr>
            <p:ph idx="4294967295"/>
          </p:nvPr>
        </p:nvSpPr>
        <p:spPr>
          <a:xfrm>
            <a:off x="457200" y="1371600"/>
            <a:ext cx="8229600" cy="5257800"/>
          </a:xfrm>
        </p:spPr>
        <p:txBody>
          <a:bodyPr numCol="2"/>
          <a:lstStyle/>
          <a:p>
            <a:pPr eaLnBrk="1" hangingPunct="1">
              <a:lnSpc>
                <a:spcPct val="80000"/>
              </a:lnSpc>
            </a:pPr>
            <a:r>
              <a:rPr lang="en-US" dirty="0" smtClean="0"/>
              <a:t>Paul Seymour</a:t>
            </a:r>
          </a:p>
          <a:p>
            <a:pPr lvl="1" eaLnBrk="1" hangingPunct="1">
              <a:lnSpc>
                <a:spcPct val="80000"/>
              </a:lnSpc>
            </a:pPr>
            <a:r>
              <a:rPr lang="en-US" sz="2000" dirty="0" smtClean="0"/>
              <a:t>Paul.Seymour@NOAA.Gov</a:t>
            </a:r>
          </a:p>
          <a:p>
            <a:pPr lvl="1" eaLnBrk="1" hangingPunct="1">
              <a:lnSpc>
                <a:spcPct val="80000"/>
              </a:lnSpc>
            </a:pPr>
            <a:r>
              <a:rPr lang="en-US" sz="2000" dirty="0" smtClean="0"/>
              <a:t>301-817-4521</a:t>
            </a:r>
          </a:p>
          <a:p>
            <a:pPr lvl="1" eaLnBrk="1" hangingPunct="1">
              <a:lnSpc>
                <a:spcPct val="80000"/>
              </a:lnSpc>
            </a:pPr>
            <a:r>
              <a:rPr lang="en-US" sz="2000" dirty="0" smtClean="0"/>
              <a:t>www.noaasis.noaa.gov</a:t>
            </a:r>
          </a:p>
          <a:p>
            <a:pPr eaLnBrk="1" hangingPunct="1">
              <a:lnSpc>
                <a:spcPct val="80000"/>
              </a:lnSpc>
            </a:pPr>
            <a:endParaRPr lang="en-US" dirty="0" smtClean="0"/>
          </a:p>
          <a:p>
            <a:pPr eaLnBrk="1" hangingPunct="1">
              <a:lnSpc>
                <a:spcPct val="80000"/>
              </a:lnSpc>
            </a:pPr>
            <a:r>
              <a:rPr lang="en-US" dirty="0" smtClean="0"/>
              <a:t>Rob Wagner</a:t>
            </a:r>
          </a:p>
          <a:p>
            <a:pPr lvl="1" eaLnBrk="1" hangingPunct="1">
              <a:lnSpc>
                <a:spcPct val="80000"/>
              </a:lnSpc>
            </a:pPr>
            <a:r>
              <a:rPr lang="en-US" sz="2000" dirty="0" smtClean="0"/>
              <a:t>Robert.Wagner@NOAA.Gov</a:t>
            </a:r>
          </a:p>
          <a:p>
            <a:pPr lvl="1" eaLnBrk="1" hangingPunct="1">
              <a:lnSpc>
                <a:spcPct val="80000"/>
              </a:lnSpc>
            </a:pPr>
            <a:r>
              <a:rPr lang="en-US" sz="2000" dirty="0" smtClean="0"/>
              <a:t>301-713-0870 x 154 </a:t>
            </a:r>
          </a:p>
          <a:p>
            <a:pPr lvl="1" eaLnBrk="1" hangingPunct="1">
              <a:lnSpc>
                <a:spcPct val="80000"/>
              </a:lnSpc>
            </a:pPr>
            <a:r>
              <a:rPr lang="en-US" sz="2000" dirty="0" smtClean="0"/>
              <a:t>http://www.weather.gov/emwin</a:t>
            </a: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Santos Rodriguez </a:t>
            </a:r>
          </a:p>
          <a:p>
            <a:pPr lvl="1" eaLnBrk="1" hangingPunct="1">
              <a:lnSpc>
                <a:spcPct val="80000"/>
              </a:lnSpc>
            </a:pPr>
            <a:r>
              <a:rPr lang="en-US" sz="2000" dirty="0" smtClean="0"/>
              <a:t>Santos.Rodriguez@NOAA.Gov</a:t>
            </a:r>
          </a:p>
          <a:p>
            <a:pPr lvl="1" eaLnBrk="1" hangingPunct="1">
              <a:lnSpc>
                <a:spcPct val="80000"/>
              </a:lnSpc>
            </a:pPr>
            <a:r>
              <a:rPr lang="en-US" sz="2000" dirty="0" smtClean="0"/>
              <a:t>301-713-0077 </a:t>
            </a:r>
          </a:p>
          <a:p>
            <a:pPr lvl="1" eaLnBrk="1" hangingPunct="1">
              <a:lnSpc>
                <a:spcPct val="80000"/>
              </a:lnSpc>
            </a:pPr>
            <a:r>
              <a:rPr lang="en-US" sz="2000" dirty="0" smtClean="0">
                <a:hlinkClick r:id="rId2"/>
              </a:rPr>
              <a:t>http://www.weather.gov/emwin</a:t>
            </a:r>
            <a:endParaRPr lang="en-US" sz="2000" dirty="0" smtClean="0"/>
          </a:p>
          <a:p>
            <a:pPr lvl="1" eaLnBrk="1" hangingPunct="1">
              <a:lnSpc>
                <a:spcPct val="80000"/>
              </a:lnSpc>
            </a:pPr>
            <a:endParaRPr lang="en-US" sz="2000" dirty="0" smtClean="0"/>
          </a:p>
          <a:p>
            <a:pPr>
              <a:lnSpc>
                <a:spcPct val="80000"/>
              </a:lnSpc>
            </a:pPr>
            <a:r>
              <a:rPr lang="en-US" dirty="0" smtClean="0"/>
              <a:t>HRIT/EMWIN Info: http://www.goes-r.gov/users/hrit.html</a:t>
            </a:r>
          </a:p>
          <a:p>
            <a:pPr lvl="1" eaLnBrk="1" hangingPunct="1">
              <a:lnSpc>
                <a:spcPct val="80000"/>
              </a:lnSpc>
            </a:pPr>
            <a:endParaRPr lang="en-US" sz="2000" dirty="0" smtClean="0"/>
          </a:p>
          <a:p>
            <a:pPr eaLnBrk="1" hangingPunct="1">
              <a:lnSpc>
                <a:spcPct val="80000"/>
              </a:lnSpc>
            </a:pPr>
            <a:endParaRPr lang="en-US" sz="1800" dirty="0" smtClean="0"/>
          </a:p>
        </p:txBody>
      </p:sp>
      <p:sp>
        <p:nvSpPr>
          <p:cNvPr id="5" name="Date Placeholder 4"/>
          <p:cNvSpPr>
            <a:spLocks noGrp="1"/>
          </p:cNvSpPr>
          <p:nvPr>
            <p:ph type="dt" sz="half" idx="10"/>
          </p:nvPr>
        </p:nvSpPr>
        <p:spPr/>
        <p:txBody>
          <a:bodyPr/>
          <a:lstStyle/>
          <a:p>
            <a:r>
              <a:rPr lang="en-US" smtClean="0"/>
              <a:t>October 19-21, 2011</a:t>
            </a:r>
            <a:endParaRPr lang="en-US" dirty="0"/>
          </a:p>
        </p:txBody>
      </p:sp>
      <p:sp>
        <p:nvSpPr>
          <p:cNvPr id="6" name="Footer Placeholder 5"/>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1"/>
            <a:ext cx="7772400" cy="3124199"/>
          </a:xfrm>
        </p:spPr>
        <p:txBody>
          <a:bodyPr>
            <a:noAutofit/>
          </a:bodyPr>
          <a:lstStyle/>
          <a:p>
            <a:r>
              <a:rPr lang="en-US" sz="3600" dirty="0" smtClean="0">
                <a:cs typeface="Times New Roman" pitchFamily="18" charset="0"/>
              </a:rPr>
              <a:t>HRIT/EMWIN Prototype Receiver Station Powered by a 6 Volt Battery </a:t>
            </a:r>
            <a:br>
              <a:rPr lang="en-US" sz="3600" dirty="0" smtClean="0">
                <a:cs typeface="Times New Roman" pitchFamily="18" charset="0"/>
              </a:rPr>
            </a:br>
            <a:r>
              <a:rPr lang="en-US" sz="3600" dirty="0" smtClean="0">
                <a:cs typeface="Times New Roman" pitchFamily="18" charset="0"/>
              </a:rPr>
              <a:t>Survives  the Great Storm of the </a:t>
            </a:r>
            <a:br>
              <a:rPr lang="en-US" sz="3600" dirty="0" smtClean="0">
                <a:cs typeface="Times New Roman" pitchFamily="18" charset="0"/>
              </a:rPr>
            </a:br>
            <a:r>
              <a:rPr lang="en-US" sz="3600" dirty="0" smtClean="0">
                <a:cs typeface="Times New Roman" pitchFamily="18" charset="0"/>
              </a:rPr>
              <a:t>2011 Direct Readout Conference</a:t>
            </a:r>
            <a:endParaRPr lang="en-US" sz="3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79560A0A-DE0C-4014-A6CE-AB66A1AD7A1F}" type="slidenum">
              <a:rPr lang="en-US" smtClean="0"/>
              <a:pPr/>
              <a:t>56</a:t>
            </a:fld>
            <a:endParaRPr lang="en-US" smtClean="0"/>
          </a:p>
        </p:txBody>
      </p:sp>
      <p:pic>
        <p:nvPicPr>
          <p:cNvPr id="13318" name="Picture 9" descr="outside system.JPG"/>
          <p:cNvPicPr>
            <a:picLocks noChangeAspect="1"/>
          </p:cNvPicPr>
          <p:nvPr/>
        </p:nvPicPr>
        <p:blipFill>
          <a:blip r:embed="rId2" cstate="print"/>
          <a:srcRect/>
          <a:stretch>
            <a:fillRect/>
          </a:stretch>
        </p:blipFill>
        <p:spPr bwMode="auto">
          <a:xfrm>
            <a:off x="304800" y="457200"/>
            <a:ext cx="3505200" cy="4673600"/>
          </a:xfrm>
          <a:prstGeom prst="rect">
            <a:avLst/>
          </a:prstGeom>
          <a:noFill/>
          <a:ln w="9525">
            <a:noFill/>
            <a:miter lim="800000"/>
            <a:headEnd/>
            <a:tailEnd/>
          </a:ln>
          <a:scene3d>
            <a:camera prst="orthographicFront"/>
            <a:lightRig rig="threePt" dir="t"/>
          </a:scene3d>
          <a:sp3d>
            <a:bevelT/>
          </a:sp3d>
        </p:spPr>
      </p:pic>
      <p:pic>
        <p:nvPicPr>
          <p:cNvPr id="13319" name="Picture 11" descr="inside system.JPG"/>
          <p:cNvPicPr>
            <a:picLocks noChangeAspect="1"/>
          </p:cNvPicPr>
          <p:nvPr/>
        </p:nvPicPr>
        <p:blipFill>
          <a:blip r:embed="rId3" cstate="print"/>
          <a:srcRect/>
          <a:stretch>
            <a:fillRect/>
          </a:stretch>
        </p:blipFill>
        <p:spPr bwMode="auto">
          <a:xfrm>
            <a:off x="3886200" y="2133600"/>
            <a:ext cx="5029200" cy="3771900"/>
          </a:xfrm>
          <a:prstGeom prst="rect">
            <a:avLst/>
          </a:prstGeom>
          <a:noFill/>
          <a:ln w="9525">
            <a:noFill/>
            <a:miter lim="800000"/>
            <a:headEnd/>
            <a:tailEnd/>
          </a:ln>
          <a:scene3d>
            <a:camera prst="orthographicFront"/>
            <a:lightRig rig="threePt" dir="t"/>
          </a:scene3d>
          <a:sp3d>
            <a:bevelT/>
          </a:sp3d>
        </p:spPr>
      </p:pic>
      <p:sp>
        <p:nvSpPr>
          <p:cNvPr id="6" name="Date Placeholder 5"/>
          <p:cNvSpPr>
            <a:spLocks noGrp="1"/>
          </p:cNvSpPr>
          <p:nvPr>
            <p:ph type="dt" sz="half" idx="10"/>
          </p:nvPr>
        </p:nvSpPr>
        <p:spPr/>
        <p:txBody>
          <a:bodyPr/>
          <a:lstStyle/>
          <a:p>
            <a:r>
              <a:rPr lang="en-US" smtClean="0"/>
              <a:t>October 19-21, 2011</a:t>
            </a:r>
            <a:endParaRPr lang="en-US" dirty="0"/>
          </a:p>
        </p:txBody>
      </p:sp>
      <p:sp>
        <p:nvSpPr>
          <p:cNvPr id="7" name="Footer Placeholder 6"/>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a:p>
        </p:txBody>
      </p:sp>
      <p:pic>
        <p:nvPicPr>
          <p:cNvPr id="4" name="VID00069.AVI">
            <a:hlinkClick r:id="" action="ppaction://media"/>
          </p:cNvPr>
          <p:cNvPicPr>
            <a:picLocks noRot="1" noChangeAspect="1"/>
          </p:cNvPicPr>
          <p:nvPr>
            <a:videoFile r:link="rId1"/>
          </p:nvPr>
        </p:nvPicPr>
        <p:blipFill>
          <a:blip r:embed="rId3" cstate="print"/>
          <a:srcRect/>
          <a:stretch>
            <a:fillRect/>
          </a:stretch>
        </p:blipFill>
        <p:spPr bwMode="auto">
          <a:xfrm>
            <a:off x="133350" y="1100977"/>
            <a:ext cx="8877300" cy="4995023"/>
          </a:xfrm>
          <a:prstGeom prst="rect">
            <a:avLst/>
          </a:prstGeom>
          <a:noFill/>
          <a:ln w="9525">
            <a:noFill/>
            <a:miter lim="800000"/>
            <a:headEnd/>
            <a:tailEnd/>
          </a:ln>
          <a:scene3d>
            <a:camera prst="orthographicFront"/>
            <a:lightRig rig="threePt" dir="t"/>
          </a:scene3d>
          <a:sp3d>
            <a:bevelT/>
          </a:sp3d>
        </p:spPr>
      </p:pic>
      <p:sp>
        <p:nvSpPr>
          <p:cNvPr id="10" name="Date Placeholder 9"/>
          <p:cNvSpPr>
            <a:spLocks noGrp="1"/>
          </p:cNvSpPr>
          <p:nvPr>
            <p:ph type="dt" sz="half" idx="10"/>
          </p:nvPr>
        </p:nvSpPr>
        <p:spPr/>
        <p:txBody>
          <a:bodyPr/>
          <a:lstStyle/>
          <a:p>
            <a:r>
              <a:rPr lang="en-US" smtClean="0"/>
              <a:t>October 19-21, 2011</a:t>
            </a:r>
            <a:endParaRPr lang="en-US" dirty="0"/>
          </a:p>
        </p:txBody>
      </p:sp>
      <p:sp>
        <p:nvSpPr>
          <p:cNvPr id="11" name="Slide Number Placeholder 10"/>
          <p:cNvSpPr>
            <a:spLocks noGrp="1"/>
          </p:cNvSpPr>
          <p:nvPr>
            <p:ph type="sldNum" sz="quarter" idx="12"/>
          </p:nvPr>
        </p:nvSpPr>
        <p:spPr/>
        <p:txBody>
          <a:bodyPr/>
          <a:lstStyle/>
          <a:p>
            <a:fld id="{C702F044-A220-4BED-896C-0C09DE7A28F9}" type="slidenum">
              <a:rPr lang="en-US" smtClean="0"/>
              <a:pPr/>
              <a:t>57</a:t>
            </a:fld>
            <a:endParaRPr lang="en-US" dirty="0"/>
          </a:p>
        </p:txBody>
      </p:sp>
      <p:sp>
        <p:nvSpPr>
          <p:cNvPr id="12" name="Footer Placeholder 11"/>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ED9A3CDC-A1BC-4F70-956C-AA85766411AC}" type="slidenum">
              <a:rPr lang="en-US" smtClean="0"/>
              <a:pPr/>
              <a:t>58</a:t>
            </a:fld>
            <a:endParaRPr lang="en-US" smtClean="0"/>
          </a:p>
        </p:txBody>
      </p:sp>
      <p:pic>
        <p:nvPicPr>
          <p:cNvPr id="9" name="2011 - Miami Storm.AVI">
            <a:hlinkClick r:id="" action="ppaction://media"/>
          </p:cNvPr>
          <p:cNvPicPr>
            <a:picLocks noRot="1" noChangeAspect="1"/>
          </p:cNvPicPr>
          <p:nvPr>
            <a:videoFile r:link="rId1"/>
          </p:nvPr>
        </p:nvPicPr>
        <p:blipFill>
          <a:blip r:embed="rId3" cstate="print"/>
          <a:srcRect/>
          <a:stretch>
            <a:fillRect/>
          </a:stretch>
        </p:blipFill>
        <p:spPr bwMode="auto">
          <a:xfrm>
            <a:off x="1981200" y="341585"/>
            <a:ext cx="5181600" cy="6164317"/>
          </a:xfrm>
          <a:prstGeom prst="rect">
            <a:avLst/>
          </a:prstGeom>
          <a:noFill/>
          <a:ln w="9525">
            <a:noFill/>
            <a:miter lim="800000"/>
            <a:headEnd/>
            <a:tailEnd/>
          </a:ln>
          <a:scene3d>
            <a:camera prst="orthographicFront"/>
            <a:lightRig rig="threePt" dir="t"/>
          </a:scene3d>
          <a:sp3d>
            <a:bevelT/>
          </a:sp3d>
        </p:spPr>
      </p:pic>
      <p:sp>
        <p:nvSpPr>
          <p:cNvPr id="4" name="Date Placeholder 3"/>
          <p:cNvSpPr>
            <a:spLocks noGrp="1"/>
          </p:cNvSpPr>
          <p:nvPr>
            <p:ph type="dt" sz="half" idx="10"/>
          </p:nvPr>
        </p:nvSpPr>
        <p:spPr/>
        <p:txBody>
          <a:bodyPr/>
          <a:lstStyle/>
          <a:p>
            <a:r>
              <a:rPr lang="en-US" smtClean="0"/>
              <a:t>October 19-21, 2011</a:t>
            </a:r>
            <a:endParaRPr lang="en-US" dirty="0"/>
          </a:p>
        </p:txBody>
      </p:sp>
      <p:sp>
        <p:nvSpPr>
          <p:cNvPr id="5" name="Footer Placeholder 4"/>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56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87B07249-A33A-4712-B1EE-2C0E2DB92B0C}" type="slidenum">
              <a:rPr lang="en-US" smtClean="0"/>
              <a:pPr/>
              <a:t>6</a:t>
            </a:fld>
            <a:endParaRPr lang="en-US" smtClean="0"/>
          </a:p>
        </p:txBody>
      </p:sp>
      <p:sp>
        <p:nvSpPr>
          <p:cNvPr id="5123" name="Title 3"/>
          <p:cNvSpPr>
            <a:spLocks noGrp="1"/>
          </p:cNvSpPr>
          <p:nvPr>
            <p:ph type="title" idx="4294967295"/>
          </p:nvPr>
        </p:nvSpPr>
        <p:spPr>
          <a:xfrm>
            <a:off x="609600" y="304800"/>
            <a:ext cx="7772400" cy="1143000"/>
          </a:xfrm>
        </p:spPr>
        <p:txBody>
          <a:bodyPr/>
          <a:lstStyle/>
          <a:p>
            <a:pPr eaLnBrk="1" hangingPunct="1"/>
            <a:r>
              <a:rPr lang="en-US" b="1" dirty="0" smtClean="0">
                <a:cs typeface="Times New Roman" pitchFamily="18" charset="0"/>
              </a:rPr>
              <a:t>Low Rate Information Transmission</a:t>
            </a:r>
          </a:p>
        </p:txBody>
      </p:sp>
      <p:sp>
        <p:nvSpPr>
          <p:cNvPr id="5124" name="Content Placeholder 4"/>
          <p:cNvSpPr>
            <a:spLocks noGrp="1"/>
          </p:cNvSpPr>
          <p:nvPr>
            <p:ph idx="4294967295"/>
          </p:nvPr>
        </p:nvSpPr>
        <p:spPr>
          <a:xfrm>
            <a:off x="457200" y="1600200"/>
            <a:ext cx="8229600" cy="5029200"/>
          </a:xfrm>
        </p:spPr>
        <p:txBody>
          <a:bodyPr/>
          <a:lstStyle/>
          <a:p>
            <a:pPr eaLnBrk="1" hangingPunct="1"/>
            <a:r>
              <a:rPr lang="en-US" dirty="0" smtClean="0"/>
              <a:t>Products</a:t>
            </a:r>
          </a:p>
          <a:p>
            <a:pPr lvl="1" eaLnBrk="1" hangingPunct="1"/>
            <a:r>
              <a:rPr lang="en-US" sz="2000" dirty="0" smtClean="0"/>
              <a:t>LRIT-East: All GOES-East Visible/Infrared/Water Vapor imagery plus GOES-West IR</a:t>
            </a:r>
          </a:p>
          <a:p>
            <a:pPr lvl="1" eaLnBrk="1" hangingPunct="1"/>
            <a:r>
              <a:rPr lang="en-US" sz="2000" dirty="0" smtClean="0"/>
              <a:t>LRIT-West: All GOES-West Visible/Infrared/Water Vapor imagery plus GOES-East IR</a:t>
            </a:r>
          </a:p>
          <a:p>
            <a:pPr lvl="1" eaLnBrk="1" hangingPunct="1"/>
            <a:r>
              <a:rPr lang="en-US" sz="2000" dirty="0" smtClean="0"/>
              <a:t>Graphic images of MSG and MTSAT</a:t>
            </a:r>
          </a:p>
          <a:p>
            <a:pPr lvl="1" eaLnBrk="1" hangingPunct="1"/>
            <a:r>
              <a:rPr lang="en-US" sz="2000" dirty="0" smtClean="0"/>
              <a:t>Tropical storm information</a:t>
            </a:r>
          </a:p>
          <a:p>
            <a:pPr lvl="1" eaLnBrk="1" hangingPunct="1"/>
            <a:r>
              <a:rPr lang="en-US" sz="2000" dirty="0" smtClean="0"/>
              <a:t>Copy of EMWIN broadcast</a:t>
            </a:r>
          </a:p>
          <a:p>
            <a:pPr lvl="1" eaLnBrk="1" hangingPunct="1"/>
            <a:r>
              <a:rPr lang="en-US" sz="2000" dirty="0" smtClean="0"/>
              <a:t>GOES Data Collection System rebroadcast</a:t>
            </a:r>
          </a:p>
          <a:p>
            <a:pPr lvl="1" eaLnBrk="1" hangingPunct="1"/>
            <a:r>
              <a:rPr lang="en-US" sz="2000" dirty="0" smtClean="0"/>
              <a:t>Administrative messages</a:t>
            </a:r>
          </a:p>
          <a:p>
            <a:pPr eaLnBrk="1" hangingPunct="1"/>
            <a:endParaRPr lang="en-US" dirty="0" smtClean="0">
              <a:cs typeface="Times New Roman" pitchFamily="18" charset="0"/>
            </a:endParaRPr>
          </a:p>
        </p:txBody>
      </p:sp>
      <p:sp>
        <p:nvSpPr>
          <p:cNvPr id="5" name="Date Placeholder 4"/>
          <p:cNvSpPr>
            <a:spLocks noGrp="1"/>
          </p:cNvSpPr>
          <p:nvPr>
            <p:ph type="dt" sz="half" idx="10"/>
          </p:nvPr>
        </p:nvSpPr>
        <p:spPr/>
        <p:txBody>
          <a:bodyPr/>
          <a:lstStyle/>
          <a:p>
            <a:r>
              <a:rPr lang="en-US" smtClean="0"/>
              <a:t>October 19-21, 2011</a:t>
            </a:r>
            <a:endParaRPr lang="en-US" dirty="0"/>
          </a:p>
        </p:txBody>
      </p:sp>
      <p:sp>
        <p:nvSpPr>
          <p:cNvPr id="6" name="Footer Placeholder 5"/>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0658" name="Picture 2"/>
          <p:cNvPicPr>
            <a:picLocks noGrp="1" noChangeAspect="1" noChangeArrowheads="1"/>
          </p:cNvPicPr>
          <p:nvPr>
            <p:ph idx="1"/>
          </p:nvPr>
        </p:nvPicPr>
        <p:blipFill>
          <a:blip r:embed="rId4" cstate="print"/>
          <a:stretch>
            <a:fillRect/>
          </a:stretch>
        </p:blipFill>
        <p:spPr bwMode="auto">
          <a:xfrm>
            <a:off x="838200" y="1143000"/>
            <a:ext cx="3124200" cy="4821297"/>
          </a:xfrm>
          <a:prstGeom prst="rect">
            <a:avLst/>
          </a:prstGeom>
          <a:noFill/>
          <a:ln w="9525">
            <a:noFill/>
            <a:miter lim="800000"/>
            <a:headEnd/>
            <a:tailEnd/>
          </a:ln>
          <a:scene3d>
            <a:camera prst="orthographicFront"/>
            <a:lightRig rig="threePt" dir="t"/>
          </a:scene3d>
          <a:sp3d>
            <a:bevelT/>
          </a:sp3d>
        </p:spPr>
      </p:pic>
      <p:sp>
        <p:nvSpPr>
          <p:cNvPr id="3" name="Slide Number Placeholder 2"/>
          <p:cNvSpPr>
            <a:spLocks noGrp="1"/>
          </p:cNvSpPr>
          <p:nvPr>
            <p:ph type="sldNum" sz="quarter" idx="12"/>
          </p:nvPr>
        </p:nvSpPr>
        <p:spPr/>
        <p:txBody>
          <a:bodyPr/>
          <a:lstStyle/>
          <a:p>
            <a:fld id="{68534F6E-C6B2-4E4A-8B8C-CC670C86C04F}" type="slidenum">
              <a:rPr lang="en-US" smtClean="0"/>
              <a:pPr/>
              <a:t>7</a:t>
            </a:fld>
            <a:endParaRPr lang="en-US" dirty="0"/>
          </a:p>
        </p:txBody>
      </p:sp>
      <p:sp>
        <p:nvSpPr>
          <p:cNvPr id="4" name="Title 3"/>
          <p:cNvSpPr>
            <a:spLocks noGrp="1"/>
          </p:cNvSpPr>
          <p:nvPr>
            <p:ph type="title"/>
          </p:nvPr>
        </p:nvSpPr>
        <p:spPr/>
        <p:txBody>
          <a:bodyPr/>
          <a:lstStyle/>
          <a:p>
            <a:r>
              <a:rPr lang="en-US" dirty="0" smtClean="0"/>
              <a:t>Current LRIT User Station</a:t>
            </a:r>
            <a:endParaRPr lang="en-US" dirty="0"/>
          </a:p>
        </p:txBody>
      </p:sp>
      <p:pic>
        <p:nvPicPr>
          <p:cNvPr id="70659" name="Picture 3"/>
          <p:cNvPicPr>
            <a:picLocks noChangeAspect="1" noChangeArrowheads="1"/>
          </p:cNvPicPr>
          <p:nvPr/>
        </p:nvPicPr>
        <p:blipFill>
          <a:blip r:embed="rId5" cstate="print"/>
          <a:srcRect/>
          <a:stretch>
            <a:fillRect/>
          </a:stretch>
        </p:blipFill>
        <p:spPr bwMode="auto">
          <a:xfrm>
            <a:off x="4953000" y="5105400"/>
            <a:ext cx="3429000" cy="1133475"/>
          </a:xfrm>
          <a:prstGeom prst="rect">
            <a:avLst/>
          </a:prstGeom>
          <a:noFill/>
          <a:ln w="9525">
            <a:noFill/>
            <a:miter lim="800000"/>
            <a:headEnd/>
            <a:tailEnd/>
          </a:ln>
          <a:scene3d>
            <a:camera prst="orthographicFront"/>
            <a:lightRig rig="threePt" dir="t"/>
          </a:scene3d>
          <a:sp3d>
            <a:bevelT/>
          </a:sp3d>
        </p:spPr>
      </p:pic>
      <p:pic>
        <p:nvPicPr>
          <p:cNvPr id="70667" name="Picture 11" descr="L-band dish antennas and LNBs"/>
          <p:cNvPicPr>
            <a:picLocks noChangeAspect="1" noChangeArrowheads="1"/>
          </p:cNvPicPr>
          <p:nvPr/>
        </p:nvPicPr>
        <p:blipFill>
          <a:blip r:embed="rId6" cstate="print"/>
          <a:srcRect/>
          <a:stretch>
            <a:fillRect/>
          </a:stretch>
        </p:blipFill>
        <p:spPr bwMode="auto">
          <a:xfrm>
            <a:off x="5410200" y="1066800"/>
            <a:ext cx="2057400" cy="2617136"/>
          </a:xfrm>
          <a:prstGeom prst="rect">
            <a:avLst/>
          </a:prstGeom>
          <a:noFill/>
        </p:spPr>
      </p:pic>
      <p:pic>
        <p:nvPicPr>
          <p:cNvPr id="70668" name="Picture 12" descr="L-band LNA/downconverter and scalar feed"/>
          <p:cNvPicPr>
            <a:picLocks noChangeAspect="1" noChangeArrowheads="1"/>
          </p:cNvPicPr>
          <p:nvPr/>
        </p:nvPicPr>
        <p:blipFill>
          <a:blip r:embed="rId7" cstate="print"/>
          <a:srcRect/>
          <a:stretch>
            <a:fillRect/>
          </a:stretch>
        </p:blipFill>
        <p:spPr bwMode="auto">
          <a:xfrm>
            <a:off x="5867400" y="3733800"/>
            <a:ext cx="1981200" cy="1304925"/>
          </a:xfrm>
          <a:prstGeom prst="rect">
            <a:avLst/>
          </a:prstGeom>
          <a:noFill/>
        </p:spPr>
      </p:pic>
      <p:sp>
        <p:nvSpPr>
          <p:cNvPr id="8" name="Date Placeholder 7"/>
          <p:cNvSpPr>
            <a:spLocks noGrp="1"/>
          </p:cNvSpPr>
          <p:nvPr>
            <p:ph type="dt" sz="half" idx="10"/>
          </p:nvPr>
        </p:nvSpPr>
        <p:spPr/>
        <p:txBody>
          <a:bodyPr/>
          <a:lstStyle/>
          <a:p>
            <a:r>
              <a:rPr lang="en-US" smtClean="0"/>
              <a:t>October 19-21, 2011</a:t>
            </a:r>
            <a:endParaRPr lang="en-US" dirty="0"/>
          </a:p>
        </p:txBody>
      </p:sp>
      <p:sp>
        <p:nvSpPr>
          <p:cNvPr id="9" name="Footer Placeholder 8"/>
          <p:cNvSpPr>
            <a:spLocks noGrp="1"/>
          </p:cNvSpPr>
          <p:nvPr>
            <p:ph type="ftr" sz="quarter" idx="11"/>
          </p:nvPr>
        </p:nvSpPr>
        <p:spPr/>
        <p:txBody>
          <a:bodyPr/>
          <a:lstStyle/>
          <a:p>
            <a:r>
              <a:rPr lang="en-US" smtClean="0"/>
              <a:t>HRIT/EMWIN: The Evolution of LRIT and EMWIN</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is EMWIN?</a:t>
            </a:r>
            <a:endParaRPr lang="en-US" dirty="0"/>
          </a:p>
        </p:txBody>
      </p:sp>
      <p:sp>
        <p:nvSpPr>
          <p:cNvPr id="6" name="Subtitle 5"/>
          <p:cNvSpPr>
            <a:spLocks noGrp="1"/>
          </p:cNvSpPr>
          <p:nvPr>
            <p:ph type="subTitle" idx="1"/>
          </p:nvPr>
        </p:nvSpPr>
        <p:spPr/>
        <p:txBody>
          <a:bodyPr/>
          <a:lstStyle/>
          <a:p>
            <a:r>
              <a:rPr lang="en-US" dirty="0" smtClean="0"/>
              <a:t>Brief overview of the </a:t>
            </a:r>
          </a:p>
          <a:p>
            <a:r>
              <a:rPr lang="en-US" dirty="0" smtClean="0"/>
              <a:t>Emergency Managers Weather Information Network</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87B07249-A33A-4712-B1EE-2C0E2DB92B0C}" type="slidenum">
              <a:rPr lang="en-US" smtClean="0"/>
              <a:pPr/>
              <a:t>9</a:t>
            </a:fld>
            <a:endParaRPr lang="en-US" smtClean="0"/>
          </a:p>
        </p:txBody>
      </p:sp>
      <p:sp>
        <p:nvSpPr>
          <p:cNvPr id="5123" name="Title 3"/>
          <p:cNvSpPr>
            <a:spLocks noGrp="1"/>
          </p:cNvSpPr>
          <p:nvPr>
            <p:ph type="title" idx="4294967295"/>
          </p:nvPr>
        </p:nvSpPr>
        <p:spPr>
          <a:xfrm>
            <a:off x="609600" y="304800"/>
            <a:ext cx="7772400" cy="1143000"/>
          </a:xfrm>
        </p:spPr>
        <p:txBody>
          <a:bodyPr/>
          <a:lstStyle/>
          <a:p>
            <a:r>
              <a:rPr lang="en-US" dirty="0" smtClean="0">
                <a:cs typeface="Times New Roman" pitchFamily="18" charset="0"/>
              </a:rPr>
              <a:t>Emergency Managers Weather Information Network</a:t>
            </a:r>
          </a:p>
        </p:txBody>
      </p:sp>
      <p:sp>
        <p:nvSpPr>
          <p:cNvPr id="5124" name="Content Placeholder 4"/>
          <p:cNvSpPr>
            <a:spLocks noGrp="1"/>
          </p:cNvSpPr>
          <p:nvPr>
            <p:ph idx="4294967295"/>
          </p:nvPr>
        </p:nvSpPr>
        <p:spPr>
          <a:xfrm>
            <a:off x="457200" y="1600200"/>
            <a:ext cx="8229600" cy="5029200"/>
          </a:xfrm>
        </p:spPr>
        <p:txBody>
          <a:bodyPr/>
          <a:lstStyle/>
          <a:p>
            <a:r>
              <a:rPr lang="en-US" dirty="0" smtClean="0"/>
              <a:t>The Emergency Managers Weather Information Network (EMWIN) is a  low cost, priority-driven  weather data broadcast service that provides one of the most robust NWS systems for public weather dissemination</a:t>
            </a:r>
          </a:p>
          <a:p>
            <a:endParaRPr lang="en-US" dirty="0" smtClean="0"/>
          </a:p>
          <a:p>
            <a:r>
              <a:rPr lang="en-US" dirty="0" smtClean="0"/>
              <a:t>EMWIN provides rapid satellite, internet and VHF radio broadcasts of:</a:t>
            </a:r>
          </a:p>
          <a:p>
            <a:pPr lvl="1"/>
            <a:r>
              <a:rPr lang="en-US" dirty="0" smtClean="0"/>
              <a:t>Alerts/Watches/Warnings &lt; 1 minute</a:t>
            </a:r>
          </a:p>
          <a:p>
            <a:pPr lvl="1"/>
            <a:r>
              <a:rPr lang="en-US" dirty="0" smtClean="0"/>
              <a:t>Forecasts</a:t>
            </a:r>
          </a:p>
          <a:p>
            <a:pPr lvl="1"/>
            <a:r>
              <a:rPr lang="en-US" dirty="0" smtClean="0"/>
              <a:t>Graphics, Imagery</a:t>
            </a:r>
          </a:p>
          <a:p>
            <a:pPr lvl="1"/>
            <a:endParaRPr lang="en-US" dirty="0" smtClean="0"/>
          </a:p>
          <a:p>
            <a:pPr lvl="1"/>
            <a:endParaRPr lang="en-US" dirty="0" smtClean="0"/>
          </a:p>
          <a:p>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t>October 19-21, 2011</a:t>
            </a:r>
            <a:endParaRPr lang="en-US" dirty="0"/>
          </a:p>
        </p:txBody>
      </p:sp>
      <p:sp>
        <p:nvSpPr>
          <p:cNvPr id="6" name="Footer Placeholder 5"/>
          <p:cNvSpPr>
            <a:spLocks noGrp="1"/>
          </p:cNvSpPr>
          <p:nvPr>
            <p:ph type="ftr" sz="quarter" idx="11"/>
          </p:nvPr>
        </p:nvSpPr>
        <p:spPr/>
        <p:txBody>
          <a:bodyPr/>
          <a:lstStyle/>
          <a:p>
            <a:r>
              <a:rPr lang="en-US" smtClean="0"/>
              <a:t>HRIT/EMWIN: The Evolution of LRIT and EMWIN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AA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6323</TotalTime>
  <Words>3137</Words>
  <Application>Microsoft Office PowerPoint</Application>
  <PresentationFormat>On-screen Show (4:3)</PresentationFormat>
  <Paragraphs>635</Paragraphs>
  <Slides>58</Slides>
  <Notes>20</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NOAA Template</vt:lpstr>
      <vt:lpstr>Visio</vt:lpstr>
      <vt:lpstr>Worksheet</vt:lpstr>
      <vt:lpstr>HRIT/EMWIN: The Evolution of LRIT and EMWIN</vt:lpstr>
      <vt:lpstr>Agenda</vt:lpstr>
      <vt:lpstr>What is LRIT?</vt:lpstr>
      <vt:lpstr>Low Rate Information Transmission (LRIT)</vt:lpstr>
      <vt:lpstr>Low Rate Information Transmission</vt:lpstr>
      <vt:lpstr>Low Rate Information Transmission</vt:lpstr>
      <vt:lpstr>Current LRIT User Station</vt:lpstr>
      <vt:lpstr>What is EMWIN?</vt:lpstr>
      <vt:lpstr>Emergency Managers Weather Information Network</vt:lpstr>
      <vt:lpstr>EMWIN Assets</vt:lpstr>
      <vt:lpstr>EMWIN User Receive System  Screen Shots</vt:lpstr>
      <vt:lpstr>EMWIN GOES-N Satellites</vt:lpstr>
      <vt:lpstr>Current EMWIN User Station</vt:lpstr>
      <vt:lpstr>LRIT and EMWIN</vt:lpstr>
      <vt:lpstr>LRIT &amp; EMWIN High Level Overview (Current)</vt:lpstr>
      <vt:lpstr>What is HRIT/EMWIN</vt:lpstr>
      <vt:lpstr>LRIT and EMWIN in the GOES-R Era</vt:lpstr>
      <vt:lpstr>HRIT/EMWIN Broadcast</vt:lpstr>
      <vt:lpstr>HRIT/EMWIN Broadcast Footprint</vt:lpstr>
      <vt:lpstr>HRIT/EMWIN Operations Concept</vt:lpstr>
      <vt:lpstr>Current State</vt:lpstr>
      <vt:lpstr>LRIT Notional Architecture</vt:lpstr>
      <vt:lpstr>Current Domain Descriptions</vt:lpstr>
      <vt:lpstr>System Update Drivers</vt:lpstr>
      <vt:lpstr>System Update Drivers</vt:lpstr>
      <vt:lpstr>HRIT/EMWIN Future State</vt:lpstr>
      <vt:lpstr>HRIT/EMWIN System Update Objectives</vt:lpstr>
      <vt:lpstr>HRIT/EMWIN High Level Overview (Proposed)</vt:lpstr>
      <vt:lpstr>Major Capabilities</vt:lpstr>
      <vt:lpstr>Virtual Channelization</vt:lpstr>
      <vt:lpstr>Virtual Channels – Example only</vt:lpstr>
      <vt:lpstr>Dynamic Bandwidth Allocation</vt:lpstr>
      <vt:lpstr>Configurable Broadcast</vt:lpstr>
      <vt:lpstr>Data Quality and System Monitoring</vt:lpstr>
      <vt:lpstr>Unchanged Features</vt:lpstr>
      <vt:lpstr>HRIT/EMWIN Schedule</vt:lpstr>
      <vt:lpstr>HRIT/EMWIN Key Dates</vt:lpstr>
      <vt:lpstr>GOES-R Imagery</vt:lpstr>
      <vt:lpstr>Current Broadcast</vt:lpstr>
      <vt:lpstr>Image Scenario Considerations</vt:lpstr>
      <vt:lpstr>GOES-R ABI Channels (1 of 2)</vt:lpstr>
      <vt:lpstr>GOES-R ABI Channels (2 of 2)</vt:lpstr>
      <vt:lpstr>Potential Imagery Scenarios</vt:lpstr>
      <vt:lpstr>Scenario 1 - Current Method</vt:lpstr>
      <vt:lpstr>Scenario 2 – Balanced</vt:lpstr>
      <vt:lpstr>Scenario 3 – Balanced with Mixed Resolution</vt:lpstr>
      <vt:lpstr>Scenario 4 – High Channels</vt:lpstr>
      <vt:lpstr>Scenario 5 – Increase Resolution, Extra Channel</vt:lpstr>
      <vt:lpstr>Scenario 6 – Very High Channels</vt:lpstr>
      <vt:lpstr>Scenario 7 – High Resolution and Channels</vt:lpstr>
      <vt:lpstr>Scenario 8 – Extreme Resolution </vt:lpstr>
      <vt:lpstr>Scenario 9 – Extreme Channels</vt:lpstr>
      <vt:lpstr>Feedback Requested</vt:lpstr>
      <vt:lpstr>Contact Information</vt:lpstr>
      <vt:lpstr>HRIT/EMWIN Prototype Receiver Station Powered by a 6 Volt Battery  Survives  the Great Storm of the  2011 Direct Readout Conference</vt:lpstr>
      <vt:lpstr>Slide 56</vt:lpstr>
      <vt:lpstr>Slide 57</vt:lpstr>
      <vt:lpstr>Slide 58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HRIT/EMWIN: The Evolution of LRIT and EMWIN</dc:title>
  <dc:subject>HRIT/EMWIN Sytem Overview</dc:subject>
  <dc:creator>Kevin McMahon</dc:creator>
  <cp:lastModifiedBy>Kevin McMahon</cp:lastModifiedBy>
  <cp:revision>334</cp:revision>
  <dcterms:created xsi:type="dcterms:W3CDTF">2010-08-24T17:13:57Z</dcterms:created>
  <dcterms:modified xsi:type="dcterms:W3CDTF">2011-10-19T02:36:01Z</dcterms:modified>
</cp:coreProperties>
</file>