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7" r:id="rId2"/>
    <p:sldId id="353" r:id="rId3"/>
    <p:sldId id="339" r:id="rId4"/>
    <p:sldId id="349" r:id="rId5"/>
    <p:sldId id="310" r:id="rId6"/>
    <p:sldId id="291" r:id="rId7"/>
    <p:sldId id="351" r:id="rId8"/>
    <p:sldId id="331" r:id="rId9"/>
    <p:sldId id="332" r:id="rId10"/>
    <p:sldId id="350" r:id="rId11"/>
    <p:sldId id="341" r:id="rId12"/>
    <p:sldId id="322" r:id="rId13"/>
    <p:sldId id="323" r:id="rId14"/>
    <p:sldId id="281" r:id="rId15"/>
    <p:sldId id="333" r:id="rId16"/>
    <p:sldId id="347" r:id="rId17"/>
    <p:sldId id="348" r:id="rId18"/>
    <p:sldId id="355" r:id="rId19"/>
    <p:sldId id="345" r:id="rId20"/>
    <p:sldId id="346" r:id="rId21"/>
    <p:sldId id="335" r:id="rId22"/>
    <p:sldId id="336" r:id="rId23"/>
    <p:sldId id="337" r:id="rId24"/>
    <p:sldId id="338" r:id="rId25"/>
    <p:sldId id="343" r:id="rId26"/>
    <p:sldId id="35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4628" autoAdjust="0"/>
  </p:normalViewPr>
  <p:slideViewPr>
    <p:cSldViewPr>
      <p:cViewPr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C40482-553B-4FA6-9038-24340F5A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05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8BB99-EA1B-482C-B098-3764252716D7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D856-4166-47A1-B778-E2C062919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05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D856-4166-47A1-B778-E2C062919A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5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D856-4166-47A1-B778-E2C062919A4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48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556C-220D-4B50-B549-7E6483C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B88C-8A57-4D6E-B8A7-680507DA9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D3DA0-13B9-438B-8E69-79C15D981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5454-C26C-4FD8-8DEB-6EFA4AD33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F081-6493-4BE0-BB63-7EF6AFE86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02B2-1EE8-4FC4-8A10-69DCD5CDA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716D-02AB-4A24-BA4C-B5C1969FE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B1D7-CEE6-43A3-ABFF-0D4CC9814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0A65-B846-4F8C-83FF-05CC16A1F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C6D2-CE83-4586-A9A0-E8DDD2B0C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4718-7411-4020-9FAE-FDB2BC9AB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BEE53C-5C03-4FCC-97BB-916948E3C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7" descr="National Oceanic and Atmospheric Administration's Satellite and Information Servi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6172200"/>
            <a:ext cx="43513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cs1.noaa.gov/op_notices/rss.x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cs2.noaa.gov/" TargetMode="External"/><Relationship Id="rId2" Type="http://schemas.openxmlformats.org/officeDocument/2006/relationships/hyperlink" Target="http://dcs1.noa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abackup.wcda.noaa.gov/" TargetMode="External"/><Relationship Id="rId5" Type="http://schemas.openxmlformats.org/officeDocument/2006/relationships/hyperlink" Target="http://drot.wcda.noaa.gov/" TargetMode="External"/><Relationship Id="rId4" Type="http://schemas.openxmlformats.org/officeDocument/2006/relationships/hyperlink" Target="http://cdadata.wcda.noaa.go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4478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148" name="Picture 6" descr="TEX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DOMSAT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Recent DOMSAT failover attempts have been rough</a:t>
            </a:r>
          </a:p>
          <a:p>
            <a:pPr lvl="0" eaLnBrk="1" hangingPunct="1"/>
            <a:r>
              <a:rPr lang="en-US" sz="2800" dirty="0">
                <a:solidFill>
                  <a:srgbClr val="000000"/>
                </a:solidFill>
              </a:rPr>
              <a:t>Equipment upgrades expected with the new 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4000" b="1" dirty="0" smtClean="0"/>
              <a:t>Current DOMSAT Configuration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Frequency change on SES </a:t>
            </a:r>
            <a:r>
              <a:rPr lang="en-US" sz="2800" dirty="0"/>
              <a:t>1 – </a:t>
            </a:r>
            <a:r>
              <a:rPr lang="en-US" sz="2800" dirty="0" smtClean="0"/>
              <a:t>16 Dec 2011</a:t>
            </a:r>
            <a:endParaRPr lang="en-US" sz="2800" dirty="0"/>
          </a:p>
          <a:p>
            <a:r>
              <a:rPr lang="en-US" sz="2800" dirty="0"/>
              <a:t>GOES DCS DOMSAT Service</a:t>
            </a:r>
            <a:br>
              <a:rPr lang="en-US" sz="2800" dirty="0"/>
            </a:br>
            <a:r>
              <a:rPr lang="en-US" sz="2800" dirty="0" smtClean="0"/>
              <a:t>	Current </a:t>
            </a:r>
            <a:r>
              <a:rPr lang="en-US" sz="2800" dirty="0"/>
              <a:t>Satellite, SES-1</a:t>
            </a:r>
            <a:br>
              <a:rPr lang="en-US" sz="2800" dirty="0"/>
            </a:br>
            <a:r>
              <a:rPr lang="en-US" sz="2800" dirty="0" smtClean="0"/>
              <a:t>	Located </a:t>
            </a:r>
            <a:r>
              <a:rPr lang="en-US" sz="2800" dirty="0"/>
              <a:t>at 101deg West</a:t>
            </a:r>
            <a:br>
              <a:rPr lang="en-US" sz="2800" dirty="0"/>
            </a:br>
            <a:r>
              <a:rPr lang="en-US" sz="2800" dirty="0" smtClean="0"/>
              <a:t>	Ku </a:t>
            </a:r>
            <a:r>
              <a:rPr lang="en-US" sz="2800" dirty="0"/>
              <a:t>Transponder 14</a:t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New </a:t>
            </a:r>
            <a:r>
              <a:rPr lang="en-US" sz="2800" dirty="0">
                <a:solidFill>
                  <a:srgbClr val="FF0000"/>
                </a:solidFill>
              </a:rPr>
              <a:t>Frequency 11997.525 MHz </a:t>
            </a:r>
            <a:r>
              <a:rPr lang="en-US" sz="2800" dirty="0"/>
              <a:t>(Old </a:t>
            </a:r>
            <a:r>
              <a:rPr lang="en-US" sz="2800" dirty="0" smtClean="0"/>
              <a:t>			Frequency </a:t>
            </a:r>
            <a:r>
              <a:rPr lang="en-US" sz="2800" dirty="0"/>
              <a:t>11987.2MHz)</a:t>
            </a:r>
            <a:br>
              <a:rPr lang="en-US" sz="2800" dirty="0"/>
            </a:br>
            <a:r>
              <a:rPr lang="en-US" sz="2800" dirty="0" smtClean="0"/>
              <a:t>	Horizontal </a:t>
            </a:r>
            <a:r>
              <a:rPr lang="en-US" sz="2800" dirty="0"/>
              <a:t>Polarization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3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WCDAS Equipment Moves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1147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Major components of the DCS system at Wallops will be relocated during the week of May 15 (Travis is the lead) to make room for GOES-R equipment and facility upgrades.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WCDAS is planning a failover test to NSOF for DOMSAT and NWS services during week of May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Anticipating two days of WCDAS outages during the move.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DOMSAT and NWSTG feeds will be from NSOF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 Wallops LRGS availability during this period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Please check the DCS bulletins, RSS feed, or call the 24/7 number to get system status concerning the move.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All equipment moves are contingent on critical weather day declarations (these can be declared suddenly) </a:t>
            </a:r>
          </a:p>
        </p:txBody>
      </p:sp>
    </p:spTree>
    <p:extLst>
      <p:ext uri="{BB962C8B-B14F-4D97-AF65-F5344CB8AC3E}">
        <p14:creationId xmlns:p14="http://schemas.microsoft.com/office/powerpoint/2010/main" xmlns="" val="29623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WCDAS Equipment Moves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1147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DCS pilot antennas located on the Wallops Operations Building will be moved to new location mid/late Summer 2012.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During the move process, we will use the Wallops Backup (Goddard) pilot.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 planned interruption to users.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Ultimately three new 4-meter directional antennas will be installed to be the permanent pilot antennas.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This upgrade will be in the Fall 2012 depending 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OSD/Procurement priorities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Construction schedule</a:t>
            </a:r>
          </a:p>
        </p:txBody>
      </p:sp>
    </p:spTree>
    <p:extLst>
      <p:ext uri="{BB962C8B-B14F-4D97-AF65-F5344CB8AC3E}">
        <p14:creationId xmlns:p14="http://schemas.microsoft.com/office/powerpoint/2010/main" xmlns="" val="28002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Wallops 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second pilot remains active (channel 0) at the WBU.  The frequency is 401.7MHz.</a:t>
            </a:r>
          </a:p>
          <a:p>
            <a:pPr eaLnBrk="1" hangingPunct="1"/>
            <a:r>
              <a:rPr lang="en-US" sz="2800" dirty="0" smtClean="0"/>
              <a:t>LRIT and EMWIN equipment is at WBU &amp; FCDAS still waiting for connectivity to NSOF – multicast issue.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Channels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dirty="0"/>
              <a:t>GOES East </a:t>
            </a:r>
          </a:p>
          <a:p>
            <a:pPr lvl="1" eaLnBrk="1" hangingPunct="1"/>
            <a:r>
              <a:rPr lang="en-US" sz="1600" dirty="0"/>
              <a:t>300bps </a:t>
            </a:r>
          </a:p>
          <a:p>
            <a:pPr lvl="2" eaLnBrk="1" hangingPunct="1"/>
            <a:r>
              <a:rPr lang="en-US" sz="1600" dirty="0"/>
              <a:t>195E for CS1 &amp; CS2 (401.99200 MHz) </a:t>
            </a:r>
          </a:p>
          <a:p>
            <a:pPr lvl="1" eaLnBrk="1" hangingPunct="1"/>
            <a:r>
              <a:rPr lang="en-US" sz="1600" dirty="0"/>
              <a:t>1200bps</a:t>
            </a:r>
          </a:p>
          <a:p>
            <a:pPr lvl="2" eaLnBrk="1" hangingPunct="1"/>
            <a:r>
              <a:rPr lang="en-US" sz="1600" dirty="0"/>
              <a:t>A99 for CS1, 497 for CS2 (401.99575 MHz)</a:t>
            </a:r>
          </a:p>
          <a:p>
            <a:pPr lvl="3" eaLnBrk="1" hangingPunct="1"/>
            <a:r>
              <a:rPr lang="en-US" sz="1600" dirty="0"/>
              <a:t>Incompatible with CS2-needs to move</a:t>
            </a:r>
          </a:p>
          <a:p>
            <a:pPr lvl="1" eaLnBrk="1" hangingPunct="1"/>
            <a:r>
              <a:rPr lang="en-US" sz="1600" dirty="0"/>
              <a:t>100/300 bps Auto Detect</a:t>
            </a:r>
          </a:p>
          <a:p>
            <a:pPr lvl="2" eaLnBrk="1" hangingPunct="1"/>
            <a:r>
              <a:rPr lang="en-US" sz="1600" dirty="0"/>
              <a:t>151E CS1 Only (401.9260 MHz)</a:t>
            </a:r>
          </a:p>
          <a:p>
            <a:pPr eaLnBrk="1" hangingPunct="1"/>
            <a:r>
              <a:rPr lang="en-US" sz="1600" dirty="0"/>
              <a:t>GOES West </a:t>
            </a:r>
          </a:p>
          <a:p>
            <a:pPr lvl="1" eaLnBrk="1" hangingPunct="1"/>
            <a:r>
              <a:rPr lang="en-US" sz="1600" dirty="0"/>
              <a:t>300bps</a:t>
            </a:r>
          </a:p>
          <a:p>
            <a:pPr lvl="2" eaLnBrk="1" hangingPunct="1"/>
            <a:r>
              <a:rPr lang="en-US" sz="1600" dirty="0"/>
              <a:t>196W for CS1 &amp; CS2 (401.99350 MHz)</a:t>
            </a:r>
          </a:p>
          <a:p>
            <a:pPr lvl="1" eaLnBrk="1" hangingPunct="1"/>
            <a:r>
              <a:rPr lang="en-US" sz="1600" dirty="0"/>
              <a:t>1200bps</a:t>
            </a:r>
          </a:p>
          <a:p>
            <a:pPr lvl="2" eaLnBrk="1" hangingPunct="1"/>
            <a:r>
              <a:rPr lang="en-US" sz="1600" dirty="0"/>
              <a:t>A100 for CS1, 499 for CS2 (401.99875 MHz) </a:t>
            </a:r>
          </a:p>
          <a:p>
            <a:pPr lvl="1" eaLnBrk="1" hangingPunct="1"/>
            <a:r>
              <a:rPr lang="en-US" sz="1600" dirty="0"/>
              <a:t>100/300 bps Auto Detect</a:t>
            </a:r>
          </a:p>
          <a:p>
            <a:pPr lvl="2" eaLnBrk="1" hangingPunct="1"/>
            <a:r>
              <a:rPr lang="en-US" sz="1600" dirty="0"/>
              <a:t>151E CS1 Only (401.9260 MHz)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4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447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Misc. From Last Meeting (Phil)</a:t>
            </a:r>
            <a:br>
              <a:rPr lang="en-US" sz="4000" b="1" dirty="0" smtClean="0"/>
            </a:br>
            <a:r>
              <a:rPr lang="en-US" sz="2000" b="1" dirty="0" smtClean="0"/>
              <a:t>(Points for discussion)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91000"/>
          </a:xfrm>
        </p:spPr>
        <p:txBody>
          <a:bodyPr/>
          <a:lstStyle/>
          <a:p>
            <a:r>
              <a:rPr lang="en-US" sz="2800" dirty="0" smtClean="0"/>
              <a:t>NESDIS review of </a:t>
            </a:r>
            <a:r>
              <a:rPr lang="en-US" sz="2800" dirty="0"/>
              <a:t>binary data usage: Assigned to Philip, Warren, Peter.  </a:t>
            </a:r>
            <a:r>
              <a:rPr lang="en-US" sz="2800" dirty="0" smtClean="0"/>
              <a:t>Philip reviewed </a:t>
            </a:r>
            <a:r>
              <a:rPr lang="en-US" sz="2800" dirty="0"/>
              <a:t>the vendor proposals and forwarded comments and recommendations to Warren, Nov </a:t>
            </a:r>
            <a:r>
              <a:rPr lang="en-US" sz="2800" dirty="0" smtClean="0"/>
              <a:t>or </a:t>
            </a:r>
            <a:r>
              <a:rPr lang="en-US" sz="2800" dirty="0"/>
              <a:t>Dec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LRGS </a:t>
            </a:r>
            <a:r>
              <a:rPr lang="en-US" sz="2800" dirty="0"/>
              <a:t>Source code: Assigned to Warren (from NOS) &amp; Philip: Warren &amp; </a:t>
            </a:r>
            <a:r>
              <a:rPr lang="en-US" sz="2800" dirty="0" smtClean="0"/>
              <a:t>Philip agree </a:t>
            </a:r>
            <a:r>
              <a:rPr lang="en-US" sz="2800" dirty="0"/>
              <a:t>that the LRGS source code (the old "FF") would be most useful if it could be used as a "value added" stamp for </a:t>
            </a:r>
            <a:r>
              <a:rPr lang="en-US" sz="2800" dirty="0" smtClean="0"/>
              <a:t>all DRGS</a:t>
            </a:r>
            <a:r>
              <a:rPr lang="en-US" sz="2800" dirty="0"/>
              <a:t>, LRGS, LRIT, etc. </a:t>
            </a:r>
            <a:r>
              <a:rPr lang="en-US" sz="2800" dirty="0" smtClean="0"/>
              <a:t>paths.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7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Misc. From Last Meeting (Phil)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91000"/>
          </a:xfrm>
        </p:spPr>
        <p:txBody>
          <a:bodyPr/>
          <a:lstStyle/>
          <a:p>
            <a:r>
              <a:rPr lang="en-US" sz="2800" dirty="0" smtClean="0"/>
              <a:t>Philip </a:t>
            </a:r>
            <a:r>
              <a:rPr lang="en-US" sz="2800" dirty="0"/>
              <a:t>to Provide drawing of the DADDS &amp; interconnections: Work in progress.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874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GOES-R WCDAS Construction Update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2185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30109-092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3810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</a:rPr>
              <a:t>NOAA COMMAND AND DATA ACQUISITION </a:t>
            </a:r>
            <a:r>
              <a:rPr lang="en-US" sz="2400" b="1" dirty="0" smtClean="0">
                <a:solidFill>
                  <a:srgbClr val="000000"/>
                </a:solidFill>
              </a:rPr>
              <a:t>STATION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(Prior to GOES-R construction)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9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Spacecraft Constellation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GOES-12 scheduled for de-commissioning in Dec 2013 </a:t>
            </a:r>
          </a:p>
          <a:p>
            <a:pPr lvl="1" eaLnBrk="1" hangingPunct="1"/>
            <a:r>
              <a:rPr lang="en-US" sz="2000" dirty="0" smtClean="0"/>
              <a:t>GOES-12 still supporting South American mission</a:t>
            </a:r>
          </a:p>
          <a:p>
            <a:pPr lvl="1" eaLnBrk="1" hangingPunct="1"/>
            <a:r>
              <a:rPr lang="en-US" sz="2000" dirty="0" smtClean="0"/>
              <a:t>GOES-12 DCS is turned on</a:t>
            </a:r>
          </a:p>
          <a:p>
            <a:pPr lvl="1" eaLnBrk="1" hangingPunct="1"/>
            <a:r>
              <a:rPr lang="en-US" sz="2000" dirty="0" smtClean="0"/>
              <a:t>No decision on South American support after Dec 13</a:t>
            </a:r>
          </a:p>
          <a:p>
            <a:pPr eaLnBrk="1" hangingPunct="1"/>
            <a:r>
              <a:rPr lang="en-US" sz="2400" dirty="0" smtClean="0"/>
              <a:t>GOES-13 is prime East S/C @ 75 deg West </a:t>
            </a:r>
          </a:p>
          <a:p>
            <a:pPr eaLnBrk="1" hangingPunct="1"/>
            <a:r>
              <a:rPr lang="en-US" sz="2400" dirty="0" smtClean="0"/>
              <a:t>GOES-15 is prime West S/C @ 135 deg West</a:t>
            </a:r>
          </a:p>
          <a:p>
            <a:pPr eaLnBrk="1" hangingPunct="1"/>
            <a:r>
              <a:rPr lang="en-US" sz="2400" dirty="0" smtClean="0"/>
              <a:t>GOES-14 is in storage @ 105 deg West</a:t>
            </a:r>
          </a:p>
          <a:p>
            <a:pPr eaLnBrk="1" hangingPunct="1"/>
            <a:r>
              <a:rPr lang="en-US" sz="2400" dirty="0" smtClean="0"/>
              <a:t>GOES-11 was de-commissioned 15 Dec 2011</a:t>
            </a:r>
          </a:p>
          <a:p>
            <a:pPr eaLnBrk="1" hangingPunct="1"/>
            <a:r>
              <a:rPr lang="en-US" sz="2400" dirty="0" smtClean="0"/>
              <a:t>GOES-3 was de-orbited Mar 2012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698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2400" b="1" dirty="0" smtClean="0"/>
              <a:t>Current Aerial WCDAS View</a:t>
            </a:r>
            <a:endParaRPr lang="en-US" sz="2400" b="1" dirty="0"/>
          </a:p>
        </p:txBody>
      </p:sp>
      <p:pic>
        <p:nvPicPr>
          <p:cNvPr id="4" name="Picture 7" descr="C:\Users\AMcMath\Documents\WCDAS_pix_jpeg_mar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4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TThornton\Pictures\2012-04-03_13-41-35_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5181600"/>
          </a:xfrm>
        </p:spPr>
      </p:pic>
    </p:spTree>
    <p:extLst>
      <p:ext uri="{BB962C8B-B14F-4D97-AF65-F5344CB8AC3E}">
        <p14:creationId xmlns:p14="http://schemas.microsoft.com/office/powerpoint/2010/main" xmlns="" val="654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1"/>
            <a:ext cx="8305799" cy="5486400"/>
          </a:xfrm>
        </p:spPr>
      </p:pic>
    </p:spTree>
    <p:extLst>
      <p:ext uri="{BB962C8B-B14F-4D97-AF65-F5344CB8AC3E}">
        <p14:creationId xmlns:p14="http://schemas.microsoft.com/office/powerpoint/2010/main" xmlns="" val="42247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1"/>
            <a:ext cx="8382000" cy="5486400"/>
          </a:xfrm>
        </p:spPr>
      </p:pic>
    </p:spTree>
    <p:extLst>
      <p:ext uri="{BB962C8B-B14F-4D97-AF65-F5344CB8AC3E}">
        <p14:creationId xmlns:p14="http://schemas.microsoft.com/office/powerpoint/2010/main" xmlns="" val="2040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TTHORN~1\AppData\Local\Temp\2012-04-07_19-17-45_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6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1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Informational NESDIS Phone Numbers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0"/>
            <a:ext cx="8839200" cy="4038600"/>
          </a:xfrm>
        </p:spPr>
        <p:txBody>
          <a:bodyPr/>
          <a:lstStyle/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DCS Help Desk at 757-824-7450 or 7451</a:t>
            </a:r>
          </a:p>
          <a:p>
            <a:pPr lvl="2" algn="l" eaLnBrk="1" hangingPunct="1">
              <a:buFontTx/>
              <a:buChar char="•"/>
            </a:pPr>
            <a:r>
              <a:rPr lang="en-US" dirty="0" smtClean="0"/>
              <a:t>For 24/7 Technical Help </a:t>
            </a:r>
          </a:p>
          <a:p>
            <a:pPr algn="l" eaLnBrk="1" hangingPunct="1">
              <a:buFontTx/>
              <a:buChar char="•"/>
            </a:pPr>
            <a:r>
              <a:rPr lang="en-US" sz="2800" dirty="0" smtClean="0"/>
              <a:t>   Travis </a:t>
            </a:r>
            <a:r>
              <a:rPr lang="en-US" sz="2800" dirty="0"/>
              <a:t>Thornton (Team Lead</a:t>
            </a:r>
            <a:r>
              <a:rPr lang="en-US" sz="2800" dirty="0" smtClean="0"/>
              <a:t>) 757 </a:t>
            </a:r>
            <a:r>
              <a:rPr lang="en-US" sz="2800" dirty="0"/>
              <a:t>824-7450</a:t>
            </a:r>
          </a:p>
          <a:p>
            <a:pPr algn="l" eaLnBrk="1" hangingPunct="1">
              <a:buFontTx/>
              <a:buChar char="•"/>
            </a:pPr>
            <a:r>
              <a:rPr lang="en-US" sz="2800" dirty="0" smtClean="0"/>
              <a:t>   Kay </a:t>
            </a:r>
            <a:r>
              <a:rPr lang="en-US" sz="2800" dirty="0"/>
              <a:t>Metcalf (</a:t>
            </a:r>
            <a:r>
              <a:rPr lang="en-US" sz="2800" dirty="0" smtClean="0"/>
              <a:t>Program </a:t>
            </a:r>
            <a:r>
              <a:rPr lang="en-US" sz="2800" dirty="0"/>
              <a:t>Manager) 301 817-4558</a:t>
            </a:r>
          </a:p>
          <a:p>
            <a:pPr algn="l" eaLnBrk="1" hangingPunct="1">
              <a:buFontTx/>
              <a:buChar char="•"/>
            </a:pPr>
            <a:r>
              <a:rPr lang="en-US" sz="2800" dirty="0" smtClean="0"/>
              <a:t>   Letecia </a:t>
            </a:r>
            <a:r>
              <a:rPr lang="en-US" sz="2800" dirty="0"/>
              <a:t>Reeves (</a:t>
            </a:r>
            <a:r>
              <a:rPr lang="en-US" sz="2800" dirty="0" smtClean="0"/>
              <a:t>Customer Service) 301 817-4563</a:t>
            </a:r>
          </a:p>
          <a:p>
            <a:pPr algn="l" eaLnBrk="1" hangingPunct="1">
              <a:buFontTx/>
              <a:buChar char="•"/>
            </a:pPr>
            <a:r>
              <a:rPr lang="en-US" sz="2800" dirty="0" smtClean="0"/>
              <a:t>   Phil Whaley   (RF/Engineering) 757 824-7331</a:t>
            </a:r>
          </a:p>
          <a:p>
            <a:pPr algn="l" eaLnBrk="1" hangingPunct="1">
              <a:buFontTx/>
              <a:buChar char="•"/>
            </a:pPr>
            <a:r>
              <a:rPr lang="en-US" sz="2800" dirty="0" smtClean="0"/>
              <a:t>   Al McMath   (Operations Manager) 757 824-7316</a:t>
            </a:r>
          </a:p>
          <a:p>
            <a:pPr algn="l" eaLnBrk="1" hangingPunct="1"/>
            <a:endParaRPr lang="en-US" dirty="0" smtClean="0"/>
          </a:p>
          <a:p>
            <a:pPr algn="l" eaLnBrk="1" hangingPunct="1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79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DCS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DADDS on-line since Jan 2010.</a:t>
            </a:r>
          </a:p>
          <a:p>
            <a:pPr eaLnBrk="1" hangingPunct="1"/>
            <a:r>
              <a:rPr lang="en-US" sz="2800" dirty="0" smtClean="0"/>
              <a:t>IT Security Authorization and Accreditation completed on Mar 31 2012</a:t>
            </a:r>
          </a:p>
          <a:p>
            <a:pPr lvl="1" eaLnBrk="1" hangingPunct="1"/>
            <a:r>
              <a:rPr lang="en-US" sz="2400" dirty="0" smtClean="0"/>
              <a:t>We have a 1 year Authority To Operate</a:t>
            </a:r>
          </a:p>
          <a:p>
            <a:pPr lvl="1" eaLnBrk="1" hangingPunct="1"/>
            <a:r>
              <a:rPr lang="en-US" sz="2400" dirty="0" smtClean="0"/>
              <a:t>This includes the WCDAS and the NSOF</a:t>
            </a:r>
          </a:p>
          <a:p>
            <a:pPr eaLnBrk="1" hangingPunct="1"/>
            <a:r>
              <a:rPr lang="en-US" sz="2800" dirty="0" smtClean="0"/>
              <a:t>Four of the six test transmitters have been upgraded to the new crystal oscillators</a:t>
            </a:r>
          </a:p>
          <a:p>
            <a:pPr eaLnBrk="1" hangingPunct="1"/>
            <a:r>
              <a:rPr lang="en-US" sz="2800" dirty="0" smtClean="0"/>
              <a:t>New RSS      news feed link on the DCS web sites to provide DCS status updates.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724399"/>
            <a:ext cx="397970" cy="4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2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DCS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US" dirty="0">
                <a:solidFill>
                  <a:srgbClr val="000000"/>
                </a:solidFill>
              </a:rPr>
              <a:t>NWSTG TCP/IP data currently being transferred from both WCDAS and NSOF.  No more X.25.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This gives NWS capability to chose </a:t>
            </a:r>
            <a:r>
              <a:rPr lang="en-US" dirty="0" smtClean="0">
                <a:solidFill>
                  <a:srgbClr val="000000"/>
                </a:solidFill>
              </a:rPr>
              <a:t>source</a:t>
            </a:r>
            <a:endParaRPr lang="en-US" dirty="0" smtClean="0"/>
          </a:p>
          <a:p>
            <a:r>
              <a:rPr lang="en-US" dirty="0" smtClean="0"/>
              <a:t>Lowered AGC lock threshold on all demodulator cards from 30dBm to 25dBm.  </a:t>
            </a:r>
          </a:p>
          <a:p>
            <a:pPr lvl="1"/>
            <a:r>
              <a:rPr lang="en-US" dirty="0" smtClean="0"/>
              <a:t>Analysis shows the lowered threshold will yield approx. 2500 more messages per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2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Wallops LRGS Configuration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 real changes to the LRGS configuration since the last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NOAA staff builds accounts and shares these with USGS/EDDN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Customers can get LRGS client S/W and manual 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hlinkClick r:id="rId2"/>
              </a:rPr>
              <a:t>http://dcs1.noaa.gov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hlinkClick r:id="rId3"/>
              </a:rPr>
              <a:t>http://dcs2.noaa.gov</a:t>
            </a:r>
            <a:endParaRPr lang="en-US" sz="16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Sites and IP’s for CDADATA, CDABACKUP and DROT: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http://cdadata.wcda.noaa.gov</a:t>
            </a:r>
            <a:r>
              <a:rPr lang="en-US" sz="1800" dirty="0" smtClean="0"/>
              <a:t> (205.156.2.174)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http://drot.wcda.noaa.gov</a:t>
            </a:r>
            <a:r>
              <a:rPr lang="en-US" sz="1800" dirty="0" smtClean="0"/>
              <a:t> (205.156.2.186)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6"/>
              </a:rPr>
              <a:t>http://cdabackup.wcda.noaa.gov</a:t>
            </a:r>
            <a:r>
              <a:rPr lang="en-US" sz="1800" dirty="0" smtClean="0"/>
              <a:t> (205.156.2.189)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Use drot to troubleshoot (this is the DOMSAT downlink as seen at Wallops).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dadata &amp; cdabackup are sharing data with EDDN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LRIT Status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1909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Internal latency tests were conducted jointly with NOS in Feb (this will be discussed further during the meeting).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Wallops is working with </a:t>
            </a:r>
            <a:r>
              <a:rPr lang="en-US" sz="2400" dirty="0"/>
              <a:t>SSD (Satellite Services Division) to </a:t>
            </a:r>
            <a:r>
              <a:rPr lang="en-US" sz="2400" dirty="0" smtClean="0"/>
              <a:t>use the backup at Wallops during periods of outages.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SSD LRIT failover at Wallops remains manual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Tested week of April 16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SSD staff in Suitland can activate remotely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LRIT benefits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1 meter antenna receives full LRIT stream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There are no re-occurring costs associated with LRIT reception.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GOES coverage = LRIT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GOES Footprint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538" y="1600200"/>
            <a:ext cx="6288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04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SES-1 Ku-Band Footprint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02" y="1600200"/>
            <a:ext cx="60769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58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27656</TotalTime>
  <Words>907</Words>
  <Application>Microsoft Office PowerPoint</Application>
  <PresentationFormat>On-screen Show (4:3)</PresentationFormat>
  <Paragraphs>111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Spacecraft Constellation</vt:lpstr>
      <vt:lpstr>DCS</vt:lpstr>
      <vt:lpstr>DCS Continued</vt:lpstr>
      <vt:lpstr>Wallops LRGS Configuration</vt:lpstr>
      <vt:lpstr>LRIT Status</vt:lpstr>
      <vt:lpstr>LRIT</vt:lpstr>
      <vt:lpstr>GOES Footprint</vt:lpstr>
      <vt:lpstr>SES-1 Ku-Band Footprint</vt:lpstr>
      <vt:lpstr>DOMSAT Status</vt:lpstr>
      <vt:lpstr>Current DOMSAT Configuration</vt:lpstr>
      <vt:lpstr>WCDAS Equipment Moves</vt:lpstr>
      <vt:lpstr>WCDAS Equipment Moves</vt:lpstr>
      <vt:lpstr>Wallops Backup</vt:lpstr>
      <vt:lpstr>Test Channels</vt:lpstr>
      <vt:lpstr>Misc. From Last Meeting (Phil) (Points for discussion)</vt:lpstr>
      <vt:lpstr>Misc. From Last Meeting (Phil)</vt:lpstr>
      <vt:lpstr>Slide 18</vt:lpstr>
      <vt:lpstr>Slide 19</vt:lpstr>
      <vt:lpstr>Current Aerial WCDAS View</vt:lpstr>
      <vt:lpstr>Slide 21</vt:lpstr>
      <vt:lpstr>Slide 22</vt:lpstr>
      <vt:lpstr>Slide 23</vt:lpstr>
      <vt:lpstr>Slide 24</vt:lpstr>
      <vt:lpstr>Slide 25</vt:lpstr>
      <vt:lpstr>Informational NESDIS Phone Numbers</vt:lpstr>
    </vt:vector>
  </TitlesOfParts>
  <Company>Dept of Commerce - 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DOMSAT</dc:title>
  <dc:creator>AMcMath</dc:creator>
  <cp:lastModifiedBy>GreatBasin</cp:lastModifiedBy>
  <cp:revision>975</cp:revision>
  <dcterms:created xsi:type="dcterms:W3CDTF">2004-07-20T20:59:29Z</dcterms:created>
  <dcterms:modified xsi:type="dcterms:W3CDTF">2012-05-02T14:17:23Z</dcterms:modified>
</cp:coreProperties>
</file>