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2"/>
  </p:notesMasterIdLst>
  <p:handoutMasterIdLst>
    <p:handoutMasterId r:id="rId13"/>
  </p:handoutMasterIdLst>
  <p:sldIdLst>
    <p:sldId id="297" r:id="rId2"/>
    <p:sldId id="298" r:id="rId3"/>
    <p:sldId id="304" r:id="rId4"/>
    <p:sldId id="305" r:id="rId5"/>
    <p:sldId id="306" r:id="rId6"/>
    <p:sldId id="299" r:id="rId7"/>
    <p:sldId id="300" r:id="rId8"/>
    <p:sldId id="301" r:id="rId9"/>
    <p:sldId id="302" r:id="rId10"/>
    <p:sldId id="303" r:id="rId11"/>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0F9B"/>
    <a:srgbClr val="007B71"/>
    <a:srgbClr val="FFFF99"/>
    <a:srgbClr val="006F41"/>
    <a:srgbClr val="66A48B"/>
    <a:srgbClr val="EAEAEA"/>
    <a:srgbClr val="DDDDDD"/>
    <a:srgbClr val="91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2321" autoAdjust="0"/>
    <p:restoredTop sz="87950" autoAdjust="0"/>
  </p:normalViewPr>
  <p:slideViewPr>
    <p:cSldViewPr>
      <p:cViewPr>
        <p:scale>
          <a:sx n="81" d="100"/>
          <a:sy n="81" d="100"/>
        </p:scale>
        <p:origin x="-15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21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171169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166813" y="692150"/>
            <a:ext cx="4618037" cy="346392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25513" y="4387850"/>
            <a:ext cx="5099050" cy="4156075"/>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381000" y="2286000"/>
            <a:ext cx="8305800" cy="1143000"/>
          </a:xfrm>
        </p:spPr>
        <p:txBody>
          <a:bodyPr/>
          <a:lstStyle>
            <a:lvl1pPr>
              <a:defRPr sz="4400"/>
            </a:lvl1pPr>
          </a:lstStyle>
          <a:p>
            <a:pPr lvl="0"/>
            <a:r>
              <a:rPr lang="en-US" altLang="en-US" noProof="0" smtClean="0"/>
              <a:t>Click to edit Master title style</a:t>
            </a:r>
          </a:p>
        </p:txBody>
      </p:sp>
      <p:sp>
        <p:nvSpPr>
          <p:cNvPr id="164867"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64868" name="Rectangle 4"/>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2400">
                <a:solidFill>
                  <a:schemeClr val="tx1"/>
                </a:solidFill>
                <a:latin typeface="Times New Roman" pitchFamily="18" charset="0"/>
              </a:defRPr>
            </a:lvl1pPr>
            <a:lvl2pPr marL="442913" defTabSz="885825">
              <a:defRPr sz="2400">
                <a:solidFill>
                  <a:schemeClr val="tx1"/>
                </a:solidFill>
                <a:latin typeface="Times New Roman" pitchFamily="18" charset="0"/>
              </a:defRPr>
            </a:lvl2pPr>
            <a:lvl3pPr marL="885825" defTabSz="885825">
              <a:defRPr sz="2400">
                <a:solidFill>
                  <a:schemeClr val="tx1"/>
                </a:solidFill>
                <a:latin typeface="Times New Roman" pitchFamily="18" charset="0"/>
              </a:defRPr>
            </a:lvl3pPr>
            <a:lvl4pPr marL="1327150" defTabSz="885825">
              <a:defRPr sz="2400">
                <a:solidFill>
                  <a:schemeClr val="tx1"/>
                </a:solidFill>
                <a:latin typeface="Times New Roman" pitchFamily="18" charset="0"/>
              </a:defRPr>
            </a:lvl4pPr>
            <a:lvl5pPr marL="1770063" defTabSz="885825">
              <a:defRPr sz="2400">
                <a:solidFill>
                  <a:schemeClr val="tx1"/>
                </a:solidFill>
                <a:latin typeface="Times New Roman" pitchFamily="18" charset="0"/>
              </a:defRPr>
            </a:lvl5pPr>
            <a:lvl6pPr marL="2227263" defTabSz="885825" eaLnBrk="0" fontAlgn="base" hangingPunct="0">
              <a:spcBef>
                <a:spcPct val="0"/>
              </a:spcBef>
              <a:spcAft>
                <a:spcPct val="0"/>
              </a:spcAft>
              <a:defRPr sz="2400">
                <a:solidFill>
                  <a:schemeClr val="tx1"/>
                </a:solidFill>
                <a:latin typeface="Times New Roman" pitchFamily="18" charset="0"/>
              </a:defRPr>
            </a:lvl6pPr>
            <a:lvl7pPr marL="2684463" defTabSz="885825" eaLnBrk="0" fontAlgn="base" hangingPunct="0">
              <a:spcBef>
                <a:spcPct val="0"/>
              </a:spcBef>
              <a:spcAft>
                <a:spcPct val="0"/>
              </a:spcAft>
              <a:defRPr sz="2400">
                <a:solidFill>
                  <a:schemeClr val="tx1"/>
                </a:solidFill>
                <a:latin typeface="Times New Roman" pitchFamily="18" charset="0"/>
              </a:defRPr>
            </a:lvl7pPr>
            <a:lvl8pPr marL="3141663" defTabSz="885825" eaLnBrk="0" fontAlgn="base" hangingPunct="0">
              <a:spcBef>
                <a:spcPct val="0"/>
              </a:spcBef>
              <a:spcAft>
                <a:spcPct val="0"/>
              </a:spcAft>
              <a:defRPr sz="2400">
                <a:solidFill>
                  <a:schemeClr val="tx1"/>
                </a:solidFill>
                <a:latin typeface="Times New Roman" pitchFamily="18" charset="0"/>
              </a:defRPr>
            </a:lvl8pPr>
            <a:lvl9pPr marL="3598863" defTabSz="885825" eaLnBrk="0" fontAlgn="base" hangingPunct="0">
              <a:spcBef>
                <a:spcPct val="0"/>
              </a:spcBef>
              <a:spcAft>
                <a:spcPct val="0"/>
              </a:spcAft>
              <a:defRPr sz="2400">
                <a:solidFill>
                  <a:schemeClr val="tx1"/>
                </a:solidFill>
                <a:latin typeface="Times New Roman" pitchFamily="18" charset="0"/>
              </a:defRPr>
            </a:lvl9pPr>
          </a:lstStyle>
          <a:p>
            <a:r>
              <a:rPr lang="en-US" altLang="en-US" sz="1000" b="1">
                <a:solidFill>
                  <a:schemeClr val="bg1"/>
                </a:solidFill>
                <a:latin typeface="Arial" charset="0"/>
              </a:rPr>
              <a:t>U.S. Department of the Interior</a:t>
            </a:r>
          </a:p>
          <a:p>
            <a:r>
              <a:rPr lang="en-US" altLang="en-US" sz="1000" b="1">
                <a:solidFill>
                  <a:schemeClr val="bg1"/>
                </a:solidFill>
                <a:latin typeface="Arial" charset="0"/>
              </a:rPr>
              <a:t>U.S. Geological Survey</a:t>
            </a:r>
          </a:p>
        </p:txBody>
      </p:sp>
      <p:pic>
        <p:nvPicPr>
          <p:cNvPr id="164869" name="Picture 5"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67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970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937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916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306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84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03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79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18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466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A48B">
                <a:gamma/>
                <a:shade val="46275"/>
                <a:invGamma/>
              </a:srgbClr>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5" descr="D:\Vugraph Info\Vugraph Templates\Templates-NEW-NMP and Bureau\ident-small_4_onscreen_png.png"/>
          <p:cNvPicPr>
            <a:picLocks noChangeAspect="1" noChangeArrowheads="1"/>
          </p:cNvPicPr>
          <p:nvPr/>
        </p:nvPicPr>
        <p:blipFill>
          <a:blip r:embed="rId13" cstate="print">
            <a:lum bright="100000"/>
            <a:extLst>
              <a:ext uri="{28A0092B-C50C-407E-A947-70E740481C1C}">
                <a14:useLocalDpi xmlns:a14="http://schemas.microsoft.com/office/drawing/2010/main" val="0"/>
              </a:ext>
            </a:extLst>
          </a:blip>
          <a:srcRect/>
          <a:stretch>
            <a:fillRect/>
          </a:stretch>
        </p:blipFill>
        <p:spPr bwMode="black">
          <a:xfrm>
            <a:off x="457200" y="61071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6"/>
          <p:cNvSpPr>
            <a:spLocks noChangeShapeType="1"/>
          </p:cNvSpPr>
          <p:nvPr/>
        </p:nvSpPr>
        <p:spPr bwMode="auto">
          <a:xfrm>
            <a:off x="457200" y="1371600"/>
            <a:ext cx="82296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Line 7"/>
          <p:cNvSpPr>
            <a:spLocks noChangeShapeType="1"/>
          </p:cNvSpPr>
          <p:nvPr/>
        </p:nvSpPr>
        <p:spPr bwMode="auto">
          <a:xfrm>
            <a:off x="457200" y="5867400"/>
            <a:ext cx="82296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77800"/>
            <a:ext cx="8305800" cy="1117600"/>
          </a:xfrm>
          <a:noFill/>
          <a:ln/>
        </p:spPr>
        <p:txBody>
          <a:bodyPr/>
          <a:lstStyle/>
          <a:p>
            <a:pPr algn="ctr"/>
            <a:r>
              <a:rPr lang="en-US" altLang="en-US" dirty="0" smtClean="0"/>
              <a:t>USGS Water Mission Area</a:t>
            </a:r>
            <a:br>
              <a:rPr lang="en-US" altLang="en-US" dirty="0" smtClean="0"/>
            </a:br>
            <a:r>
              <a:rPr lang="en-US" altLang="en-US" dirty="0" smtClean="0"/>
              <a:t>GOES Usage Report</a:t>
            </a:r>
            <a:endParaRPr lang="en-US" altLang="en-US" dirty="0"/>
          </a:p>
        </p:txBody>
      </p:sp>
      <p:sp>
        <p:nvSpPr>
          <p:cNvPr id="71683" name="Rectangle 3"/>
          <p:cNvSpPr>
            <a:spLocks noGrp="1" noChangeArrowheads="1"/>
          </p:cNvSpPr>
          <p:nvPr>
            <p:ph type="body" idx="1"/>
          </p:nvPr>
        </p:nvSpPr>
        <p:spPr>
          <a:xfrm>
            <a:off x="381000" y="1981200"/>
            <a:ext cx="8229600" cy="3830638"/>
          </a:xfrm>
          <a:noFill/>
          <a:ln/>
        </p:spPr>
        <p:txBody>
          <a:bodyPr/>
          <a:lstStyle/>
          <a:p>
            <a:r>
              <a:rPr lang="en-US" altLang="en-US" sz="2400" dirty="0" smtClean="0"/>
              <a:t>Total Ids assigned to USGS01- 11,356</a:t>
            </a:r>
          </a:p>
          <a:p>
            <a:endParaRPr lang="en-US" altLang="en-US" sz="2400" dirty="0" smtClean="0"/>
          </a:p>
          <a:p>
            <a:r>
              <a:rPr lang="en-US" altLang="en-US" sz="2400" dirty="0" smtClean="0"/>
              <a:t>Total transmitted in past 30 days – </a:t>
            </a:r>
            <a:r>
              <a:rPr lang="en-US" altLang="en-US" sz="2400" dirty="0" smtClean="0"/>
              <a:t>9,842</a:t>
            </a:r>
          </a:p>
          <a:p>
            <a:pPr lvl="1"/>
            <a:r>
              <a:rPr lang="en-US" altLang="en-US" sz="2000" dirty="0" smtClean="0"/>
              <a:t>360 (2 channels) 15 min 5 sec windows for high</a:t>
            </a:r>
          </a:p>
          <a:p>
            <a:pPr lvl="1"/>
            <a:r>
              <a:rPr lang="en-US" altLang="en-US" sz="2000" dirty="0" smtClean="0"/>
              <a:t>Visibility, flood prone, rapid deployments including</a:t>
            </a:r>
          </a:p>
          <a:p>
            <a:pPr lvl="1"/>
            <a:r>
              <a:rPr lang="en-US" altLang="en-US" sz="2000" dirty="0" smtClean="0"/>
              <a:t>SWaTH network. </a:t>
            </a:r>
            <a:r>
              <a:rPr lang="en-US" altLang="en-US" sz="2000" smtClean="0"/>
              <a:t>Not assigned at this time.</a:t>
            </a:r>
            <a:endParaRPr lang="en-US" altLang="en-US" sz="2400" dirty="0" smtClean="0"/>
          </a:p>
          <a:p>
            <a:r>
              <a:rPr lang="en-US" altLang="en-US" sz="2400" dirty="0" smtClean="0"/>
              <a:t>Total CS2 transmitted in past 30 days – 1,288</a:t>
            </a:r>
          </a:p>
          <a:p>
            <a:endParaRPr lang="en-US" altLang="en-US" sz="2400" dirty="0" smtClean="0"/>
          </a:p>
          <a:p>
            <a:r>
              <a:rPr lang="en-US" altLang="en-US" sz="2400" dirty="0" smtClean="0"/>
              <a:t>Percentage CS2 approximately 13%</a:t>
            </a:r>
            <a:endParaRPr lang="en-US" altLang="en-US" sz="2400" dirty="0"/>
          </a:p>
          <a:p>
            <a:endParaRPr lang="en-US"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	</a:t>
            </a:r>
            <a:endParaRPr lang="en-US" dirty="0"/>
          </a:p>
        </p:txBody>
      </p:sp>
      <p:sp>
        <p:nvSpPr>
          <p:cNvPr id="3" name="Content Placeholder 2"/>
          <p:cNvSpPr>
            <a:spLocks noGrp="1"/>
          </p:cNvSpPr>
          <p:nvPr>
            <p:ph idx="1"/>
          </p:nvPr>
        </p:nvSpPr>
        <p:spPr/>
        <p:txBody>
          <a:bodyPr/>
          <a:lstStyle/>
          <a:p>
            <a:r>
              <a:rPr lang="en-US" sz="2400" dirty="0" smtClean="0"/>
              <a:t>Hydrologic Instrumentation Facility offers 3 courses taught 2X per year:</a:t>
            </a:r>
          </a:p>
          <a:p>
            <a:r>
              <a:rPr lang="en-US" sz="2400" dirty="0" smtClean="0"/>
              <a:t>Basic Electronics and troubleshooting for gaging stations - 18 seats</a:t>
            </a:r>
          </a:p>
          <a:p>
            <a:r>
              <a:rPr lang="en-US" sz="2400" dirty="0" smtClean="0"/>
              <a:t>Data Collection Platform training – 18 seats</a:t>
            </a:r>
          </a:p>
          <a:p>
            <a:r>
              <a:rPr lang="en-US" sz="2400" dirty="0" smtClean="0"/>
              <a:t>Water Quality Instrumentation – 16 seats </a:t>
            </a:r>
          </a:p>
          <a:p>
            <a:endParaRPr lang="en-US" sz="2400" dirty="0"/>
          </a:p>
          <a:p>
            <a:r>
              <a:rPr lang="en-US" sz="2400" dirty="0" smtClean="0"/>
              <a:t>Priority based on availability: USGS, OFAs</a:t>
            </a:r>
          </a:p>
          <a:p>
            <a:endParaRPr lang="en-US" sz="2400" dirty="0" smtClean="0"/>
          </a:p>
          <a:p>
            <a:r>
              <a:rPr lang="en-US" sz="2400" dirty="0" smtClean="0"/>
              <a:t>Contact: Richard Pardee at rwpardee@usgs.gov</a:t>
            </a:r>
            <a:endParaRPr lang="en-US" sz="2400" dirty="0"/>
          </a:p>
          <a:p>
            <a:endParaRPr lang="en-US" dirty="0"/>
          </a:p>
        </p:txBody>
      </p:sp>
    </p:spTree>
    <p:extLst>
      <p:ext uri="{BB962C8B-B14F-4D97-AF65-F5344CB8AC3E}">
        <p14:creationId xmlns:p14="http://schemas.microsoft.com/office/powerpoint/2010/main" val="303453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pPr algn="ctr"/>
            <a:r>
              <a:rPr lang="en-US" dirty="0" smtClean="0"/>
              <a:t>Special Projects	</a:t>
            </a:r>
            <a:endParaRPr lang="en-US" dirty="0"/>
          </a:p>
        </p:txBody>
      </p:sp>
      <p:sp>
        <p:nvSpPr>
          <p:cNvPr id="3" name="Content Placeholder 2"/>
          <p:cNvSpPr>
            <a:spLocks noGrp="1"/>
          </p:cNvSpPr>
          <p:nvPr>
            <p:ph idx="1"/>
          </p:nvPr>
        </p:nvSpPr>
        <p:spPr>
          <a:xfrm>
            <a:off x="381000" y="838200"/>
            <a:ext cx="8305800" cy="5181600"/>
          </a:xfrm>
        </p:spPr>
        <p:txBody>
          <a:bodyPr/>
          <a:lstStyle/>
          <a:p>
            <a:endParaRPr lang="en-US" b="0" dirty="0">
              <a:solidFill>
                <a:schemeClr val="bg1"/>
              </a:solidFill>
              <a:latin typeface="+mn-lt"/>
              <a:ea typeface="+mn-ea"/>
              <a:cs typeface="+mn-cs"/>
            </a:endParaRPr>
          </a:p>
          <a:p>
            <a:r>
              <a:rPr lang="en-US" b="0" dirty="0">
                <a:solidFill>
                  <a:schemeClr val="bg1"/>
                </a:solidFill>
                <a:latin typeface="+mn-lt"/>
                <a:ea typeface="+mn-ea"/>
                <a:cs typeface="+mn-cs"/>
              </a:rPr>
              <a:t> </a:t>
            </a:r>
            <a:r>
              <a:rPr lang="en-US" sz="2400" b="0" dirty="0"/>
              <a:t>Surge, Wave, and Tide Hydrodynamic (SWaTH) </a:t>
            </a:r>
            <a:r>
              <a:rPr lang="en-US" sz="2400" b="0" dirty="0" smtClean="0"/>
              <a:t>Network (SWaTH)—eastern seaboard</a:t>
            </a:r>
          </a:p>
          <a:p>
            <a:endParaRPr lang="en-US" sz="2400" b="0" dirty="0"/>
          </a:p>
          <a:p>
            <a:r>
              <a:rPr lang="en-US" sz="2400" b="0" dirty="0" smtClean="0"/>
              <a:t>Green Ocean Amazon (GOAmazon)-  </a:t>
            </a:r>
            <a:r>
              <a:rPr lang="en-US" sz="2400" b="0" dirty="0">
                <a:solidFill>
                  <a:schemeClr val="bg1"/>
                </a:solidFill>
              </a:rPr>
              <a:t>Dr. Dennis G. </a:t>
            </a:r>
            <a:r>
              <a:rPr lang="en-US" sz="2400" b="0" dirty="0" smtClean="0">
                <a:solidFill>
                  <a:schemeClr val="bg1"/>
                </a:solidFill>
              </a:rPr>
              <a:t>Dye-</a:t>
            </a:r>
            <a:r>
              <a:rPr lang="en-US" sz="2400" b="0" dirty="0" smtClean="0"/>
              <a:t>AZ WSC</a:t>
            </a:r>
          </a:p>
          <a:p>
            <a:endParaRPr lang="en-US" sz="2400" b="0" dirty="0"/>
          </a:p>
          <a:p>
            <a:r>
              <a:rPr lang="en-US" sz="2400" b="0" dirty="0"/>
              <a:t>Afghanistan-COE-Rapid Deployment Gage Type 4 (RDG-4</a:t>
            </a:r>
            <a:r>
              <a:rPr lang="en-US" sz="2400" b="0" dirty="0" smtClean="0"/>
              <a:t>)</a:t>
            </a:r>
          </a:p>
          <a:p>
            <a:endParaRPr lang="en-US" sz="2400" b="0" dirty="0" smtClean="0"/>
          </a:p>
          <a:p>
            <a:r>
              <a:rPr lang="en-US" sz="2400" b="0" dirty="0"/>
              <a:t>Mongolia-Interested in water quality monitoring near metro area. </a:t>
            </a:r>
            <a:r>
              <a:rPr lang="en-US" sz="2400" b="0" dirty="0" smtClean="0"/>
              <a:t>South Dakota WSC</a:t>
            </a:r>
            <a:endParaRPr lang="en-US" sz="2400" b="0" dirty="0"/>
          </a:p>
        </p:txBody>
      </p:sp>
    </p:spTree>
    <p:extLst>
      <p:ext uri="{BB962C8B-B14F-4D97-AF65-F5344CB8AC3E}">
        <p14:creationId xmlns:p14="http://schemas.microsoft.com/office/powerpoint/2010/main" val="2981304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153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64649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SWaTH</a:t>
            </a:r>
            <a:endParaRPr lang="en-US" dirty="0"/>
          </a:p>
        </p:txBody>
      </p:sp>
      <p:sp>
        <p:nvSpPr>
          <p:cNvPr id="3" name="Content Placeholder 2"/>
          <p:cNvSpPr>
            <a:spLocks noGrp="1"/>
          </p:cNvSpPr>
          <p:nvPr>
            <p:ph idx="1"/>
          </p:nvPr>
        </p:nvSpPr>
        <p:spPr/>
        <p:txBody>
          <a:bodyPr/>
          <a:lstStyle/>
          <a:p>
            <a:r>
              <a:rPr lang="en-US" sz="1800" dirty="0" smtClean="0"/>
              <a:t>Entire proposed network consists of about 1,000 sites:</a:t>
            </a:r>
          </a:p>
          <a:p>
            <a:r>
              <a:rPr lang="en-US" sz="1800" dirty="0" smtClean="0"/>
              <a:t>76 non-USGS stations</a:t>
            </a:r>
          </a:p>
          <a:p>
            <a:r>
              <a:rPr lang="en-US" sz="1800" dirty="0" smtClean="0"/>
              <a:t>162 coastal stations/tidal streams</a:t>
            </a:r>
          </a:p>
          <a:p>
            <a:r>
              <a:rPr lang="en-US" sz="1800" dirty="0" smtClean="0"/>
              <a:t>60 rapid-deployment gages</a:t>
            </a:r>
          </a:p>
          <a:p>
            <a:r>
              <a:rPr lang="en-US" sz="1800" dirty="0" smtClean="0"/>
              <a:t>384 temporary storm-tide sensors</a:t>
            </a:r>
          </a:p>
          <a:p>
            <a:r>
              <a:rPr lang="en-US" sz="1800" dirty="0" smtClean="0"/>
              <a:t>217 temporary wave sensors</a:t>
            </a:r>
          </a:p>
          <a:p>
            <a:r>
              <a:rPr lang="en-US" sz="1800" dirty="0" smtClean="0"/>
              <a:t>102 temporary barometric-pressure sensors</a:t>
            </a:r>
          </a:p>
          <a:p>
            <a:r>
              <a:rPr lang="en-US" sz="1800" dirty="0" smtClean="0"/>
              <a:t>Pre-emptive network</a:t>
            </a:r>
          </a:p>
          <a:p>
            <a:r>
              <a:rPr lang="en-US" sz="1800" dirty="0" smtClean="0"/>
              <a:t>Northeast Coast from Virginia to Maine</a:t>
            </a:r>
          </a:p>
          <a:p>
            <a:r>
              <a:rPr lang="en-US" sz="1800" dirty="0" smtClean="0"/>
              <a:t>Nor’easters and tropical storms of varying magnitude</a:t>
            </a:r>
          </a:p>
          <a:p>
            <a:r>
              <a:rPr lang="en-US" sz="1800" dirty="0" smtClean="0"/>
              <a:t>Data distributed through an online mapper termed Short-term Network</a:t>
            </a:r>
          </a:p>
          <a:p>
            <a:endParaRPr lang="en-US" dirty="0"/>
          </a:p>
        </p:txBody>
      </p:sp>
    </p:spTree>
    <p:extLst>
      <p:ext uri="{BB962C8B-B14F-4D97-AF65-F5344CB8AC3E}">
        <p14:creationId xmlns:p14="http://schemas.microsoft.com/office/powerpoint/2010/main" val="3770528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Alternatives</a:t>
            </a:r>
            <a:endParaRPr lang="en-US" dirty="0"/>
          </a:p>
        </p:txBody>
      </p:sp>
    </p:spTree>
    <p:extLst>
      <p:ext uri="{BB962C8B-B14F-4D97-AF65-F5344CB8AC3E}">
        <p14:creationId xmlns:p14="http://schemas.microsoft.com/office/powerpoint/2010/main" val="1744280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14400"/>
          </a:xfrm>
        </p:spPr>
        <p:txBody>
          <a:bodyPr/>
          <a:lstStyle/>
          <a:p>
            <a:pPr algn="ctr"/>
            <a:r>
              <a:rPr lang="en-US" dirty="0" smtClean="0"/>
              <a:t>Cellular</a:t>
            </a:r>
            <a:endParaRPr lang="en-US" dirty="0"/>
          </a:p>
        </p:txBody>
      </p:sp>
      <p:sp>
        <p:nvSpPr>
          <p:cNvPr id="3" name="Content Placeholder 2"/>
          <p:cNvSpPr>
            <a:spLocks noGrp="1"/>
          </p:cNvSpPr>
          <p:nvPr>
            <p:ph idx="1"/>
          </p:nvPr>
        </p:nvSpPr>
        <p:spPr>
          <a:xfrm>
            <a:off x="381000" y="1371600"/>
            <a:ext cx="8305800" cy="4648200"/>
          </a:xfrm>
        </p:spPr>
        <p:txBody>
          <a:bodyPr/>
          <a:lstStyle/>
          <a:p>
            <a:r>
              <a:rPr lang="en-US" sz="2400" dirty="0" smtClean="0"/>
              <a:t>Working </a:t>
            </a:r>
            <a:r>
              <a:rPr lang="en-US" sz="2400" dirty="0"/>
              <a:t>with Verizon Wireless to develop a private data network with prioritization. Tentative- Each WSC will fund own and control own usage under a “family” or shared data plan. Higher tier level support structure. Experience has been good. Better overall coverage/availability. Approval gained through IT/IOS. At Reston for final workups</a:t>
            </a:r>
            <a:r>
              <a:rPr lang="en-US" sz="2400" dirty="0" smtClean="0"/>
              <a:t>.</a:t>
            </a:r>
          </a:p>
          <a:p>
            <a:r>
              <a:rPr lang="en-US" sz="2400" dirty="0" smtClean="0"/>
              <a:t>Cellular </a:t>
            </a:r>
            <a:r>
              <a:rPr lang="en-US" sz="2400" dirty="0"/>
              <a:t>users have experienced good results across the board. Good feedback. Several projects/small networks in existence in various areas around country for WMA.</a:t>
            </a:r>
          </a:p>
          <a:p>
            <a:endParaRPr lang="en-US" dirty="0"/>
          </a:p>
        </p:txBody>
      </p:sp>
    </p:spTree>
    <p:extLst>
      <p:ext uri="{BB962C8B-B14F-4D97-AF65-F5344CB8AC3E}">
        <p14:creationId xmlns:p14="http://schemas.microsoft.com/office/powerpoint/2010/main" val="1264756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Iridium</a:t>
            </a:r>
            <a:endParaRPr lang="en-US" dirty="0"/>
          </a:p>
        </p:txBody>
      </p:sp>
      <p:sp>
        <p:nvSpPr>
          <p:cNvPr id="3" name="Content Placeholder 2"/>
          <p:cNvSpPr>
            <a:spLocks noGrp="1"/>
          </p:cNvSpPr>
          <p:nvPr>
            <p:ph idx="1"/>
          </p:nvPr>
        </p:nvSpPr>
        <p:spPr/>
        <p:txBody>
          <a:bodyPr/>
          <a:lstStyle/>
          <a:p>
            <a:r>
              <a:rPr lang="en-US" sz="2400" dirty="0" smtClean="0"/>
              <a:t>Interest </a:t>
            </a:r>
            <a:r>
              <a:rPr lang="en-US" sz="2400" dirty="0"/>
              <a:t>growing, esp. For two-way comms, command and control options, on-demand data, backup to GOES. Working with DOD/DISA on use of gateway (NOS and Sutron have assisted by providing info and/or contacts). DISA working toward restructure of costs in order to attract more Federal users. Our best option appears to be falling under existing National Park Service plan with DISA. They are in favor and are working with us to make happen. </a:t>
            </a:r>
          </a:p>
          <a:p>
            <a:endParaRPr lang="en-US" dirty="0"/>
          </a:p>
        </p:txBody>
      </p:sp>
    </p:spTree>
    <p:extLst>
      <p:ext uri="{BB962C8B-B14F-4D97-AF65-F5344CB8AC3E}">
        <p14:creationId xmlns:p14="http://schemas.microsoft.com/office/powerpoint/2010/main" val="184907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Meteorburst</a:t>
            </a:r>
            <a:endParaRPr lang="en-US" dirty="0"/>
          </a:p>
        </p:txBody>
      </p:sp>
      <p:sp>
        <p:nvSpPr>
          <p:cNvPr id="3" name="Content Placeholder 2"/>
          <p:cNvSpPr>
            <a:spLocks noGrp="1"/>
          </p:cNvSpPr>
          <p:nvPr>
            <p:ph idx="1"/>
          </p:nvPr>
        </p:nvSpPr>
        <p:spPr/>
        <p:txBody>
          <a:bodyPr/>
          <a:lstStyle/>
          <a:p>
            <a:r>
              <a:rPr lang="en-US" sz="2400" dirty="0"/>
              <a:t>Meteorburst- Maiden </a:t>
            </a:r>
            <a:r>
              <a:rPr lang="en-US" sz="2400" dirty="0" smtClean="0"/>
              <a:t>Rock Communications </a:t>
            </a:r>
            <a:r>
              <a:rPr lang="en-US" sz="2400" dirty="0"/>
              <a:t>(was </a:t>
            </a:r>
            <a:r>
              <a:rPr lang="en-US" sz="2400" dirty="0" smtClean="0"/>
              <a:t>Meteorcomm) </a:t>
            </a:r>
            <a:r>
              <a:rPr lang="en-US" sz="2400" dirty="0"/>
              <a:t>has developed newer model meteorburst radio with IP capability, better power management options. </a:t>
            </a:r>
            <a:r>
              <a:rPr lang="en-US" sz="2400" dirty="0" smtClean="0"/>
              <a:t>Our use is  the ELOS two-way capability of the radio for </a:t>
            </a:r>
            <a:r>
              <a:rPr lang="en-US" sz="2400" dirty="0"/>
              <a:t>networks. </a:t>
            </a:r>
            <a:endParaRPr lang="en-US" sz="2400" dirty="0" smtClean="0"/>
          </a:p>
          <a:p>
            <a:r>
              <a:rPr lang="en-US" sz="2400" dirty="0" smtClean="0"/>
              <a:t>Most </a:t>
            </a:r>
            <a:r>
              <a:rPr lang="en-US" sz="2400" dirty="0"/>
              <a:t>prolific for us is in Austin TX flood warning. </a:t>
            </a:r>
            <a:r>
              <a:rPr lang="en-US" sz="2400" dirty="0" smtClean="0"/>
              <a:t>50 mile radius and expanding. Also, San Antonio is looking into this option.</a:t>
            </a:r>
            <a:endParaRPr lang="en-US" sz="2400" dirty="0"/>
          </a:p>
          <a:p>
            <a:endParaRPr lang="en-US" dirty="0"/>
          </a:p>
        </p:txBody>
      </p:sp>
    </p:spTree>
    <p:extLst>
      <p:ext uri="{BB962C8B-B14F-4D97-AF65-F5344CB8AC3E}">
        <p14:creationId xmlns:p14="http://schemas.microsoft.com/office/powerpoint/2010/main" val="2394283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Spectrum</a:t>
            </a:r>
            <a:endParaRPr lang="en-US" dirty="0"/>
          </a:p>
        </p:txBody>
      </p:sp>
      <p:sp>
        <p:nvSpPr>
          <p:cNvPr id="3" name="Content Placeholder 2"/>
          <p:cNvSpPr>
            <a:spLocks noGrp="1"/>
          </p:cNvSpPr>
          <p:nvPr>
            <p:ph idx="1"/>
          </p:nvPr>
        </p:nvSpPr>
        <p:spPr/>
        <p:txBody>
          <a:bodyPr/>
          <a:lstStyle/>
          <a:p>
            <a:r>
              <a:rPr lang="en-US" sz="2400" dirty="0" smtClean="0"/>
              <a:t>Reaching out to WSC’s with information via memo from Director of Water. Information will contain a summary of what is going on and what might be coming down the line.</a:t>
            </a:r>
          </a:p>
          <a:p>
            <a:r>
              <a:rPr lang="en-US" sz="2400" dirty="0" smtClean="0"/>
              <a:t>Will also contain information that can be passed along to cooperators to inform them of the threat as well as provide possible avenues (FCC comments, contact representatives) for them to express concerns.</a:t>
            </a:r>
            <a:endParaRPr lang="en-US" sz="2400" dirty="0"/>
          </a:p>
        </p:txBody>
      </p:sp>
    </p:spTree>
    <p:extLst>
      <p:ext uri="{BB962C8B-B14F-4D97-AF65-F5344CB8AC3E}">
        <p14:creationId xmlns:p14="http://schemas.microsoft.com/office/powerpoint/2010/main" val="317566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gray-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green-gray-template</Template>
  <TotalTime>138</TotalTime>
  <Pages>4</Pages>
  <Words>522</Words>
  <Application>Microsoft Office PowerPoint</Application>
  <PresentationFormat>On-screen Show (4:3)</PresentationFormat>
  <Paragraphs>52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green-gray-template</vt:lpstr>
      <vt:lpstr>USGS Water Mission Area GOES Usage Report</vt:lpstr>
      <vt:lpstr>Special Projects </vt:lpstr>
      <vt:lpstr>PowerPoint Presentation</vt:lpstr>
      <vt:lpstr>SWaTH</vt:lpstr>
      <vt:lpstr>Alternatives</vt:lpstr>
      <vt:lpstr>Cellular</vt:lpstr>
      <vt:lpstr>Iridium</vt:lpstr>
      <vt:lpstr>Meteorburst</vt:lpstr>
      <vt:lpstr>Spectrum</vt:lpstr>
      <vt:lpstr>Training </vt:lpstr>
    </vt:vector>
  </TitlesOfParts>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Title Slide</dc:title>
  <dc:subject>Presentation format with USGS Visual Identity</dc:subject>
  <dc:creator>Pardee, Richard W.</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Pardee, Richard W.</cp:lastModifiedBy>
  <cp:revision>17</cp:revision>
  <cp:lastPrinted>1998-03-23T17:09:44Z</cp:lastPrinted>
  <dcterms:created xsi:type="dcterms:W3CDTF">2015-04-23T11:24:46Z</dcterms:created>
  <dcterms:modified xsi:type="dcterms:W3CDTF">2015-04-23T15:05:29Z</dcterms:modified>
</cp:coreProperties>
</file>